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0" r:id="rId2"/>
  </p:sldMasterIdLst>
  <p:notesMasterIdLst>
    <p:notesMasterId r:id="rId19"/>
  </p:notesMasterIdLst>
  <p:sldIdLst>
    <p:sldId id="2147470866" r:id="rId3"/>
    <p:sldId id="2147470883" r:id="rId4"/>
    <p:sldId id="2147470885" r:id="rId5"/>
    <p:sldId id="2147470714" r:id="rId6"/>
    <p:sldId id="2147470867" r:id="rId7"/>
    <p:sldId id="2147470868" r:id="rId8"/>
    <p:sldId id="2147470874" r:id="rId9"/>
    <p:sldId id="2147470875" r:id="rId10"/>
    <p:sldId id="2147470881" r:id="rId11"/>
    <p:sldId id="268" r:id="rId12"/>
    <p:sldId id="260" r:id="rId13"/>
    <p:sldId id="273" r:id="rId14"/>
    <p:sldId id="264" r:id="rId15"/>
    <p:sldId id="276" r:id="rId16"/>
    <p:sldId id="258" r:id="rId17"/>
    <p:sldId id="214747095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792" autoAdjust="0"/>
  </p:normalViewPr>
  <p:slideViewPr>
    <p:cSldViewPr snapToGrid="0">
      <p:cViewPr varScale="1">
        <p:scale>
          <a:sx n="62" d="100"/>
          <a:sy n="62" d="100"/>
        </p:scale>
        <p:origin x="804" y="56"/>
      </p:cViewPr>
      <p:guideLst/>
    </p:cSldViewPr>
  </p:slideViewPr>
  <p:outlineViewPr>
    <p:cViewPr>
      <p:scale>
        <a:sx n="33" d="100"/>
        <a:sy n="33" d="100"/>
      </p:scale>
      <p:origin x="0" y="-14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Managing Water Resources</c:v>
                </c:pt>
              </c:strCache>
            </c:strRef>
          </c:tx>
          <c:invertIfNegative val="1"/>
          <c:cat>
            <c:strRef>
              <c:f>Sheet1!$A$2:$A$4</c:f>
              <c:strCache>
                <c:ptCount val="3"/>
                <c:pt idx="0">
                  <c:v>Not Answered</c:v>
                </c:pt>
                <c:pt idx="1">
                  <c:v>No</c:v>
                </c:pt>
                <c:pt idx="2">
                  <c:v>Yes</c:v>
                </c:pt>
              </c:strCache>
            </c:strRef>
          </c:cat>
          <c:val>
            <c:numRef>
              <c:f>Sheet1!$B$2:$B$4</c:f>
              <c:numCache>
                <c:formatCode>General</c:formatCode>
                <c:ptCount val="3"/>
                <c:pt idx="0">
                  <c:v>7</c:v>
                </c:pt>
                <c:pt idx="1">
                  <c:v>10</c:v>
                </c:pt>
                <c:pt idx="2">
                  <c:v>473</c:v>
                </c:pt>
              </c:numCache>
            </c:numRef>
          </c:val>
          <c:extLst>
            <c:ext xmlns:c16="http://schemas.microsoft.com/office/drawing/2014/chart" uri="{C3380CC4-5D6E-409C-BE32-E72D297353CC}">
              <c16:uniqueId val="{00000000-F6FE-48DF-A8EA-EC250E8F0B8F}"/>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Sheet1!$A$2:$A$7</c:f>
              <c:strCache>
                <c:ptCount val="6"/>
                <c:pt idx="0">
                  <c:v>Not Answered</c:v>
                </c:pt>
                <c:pt idx="1">
                  <c:v>Strongly disagree</c:v>
                </c:pt>
                <c:pt idx="2">
                  <c:v>Disagree</c:v>
                </c:pt>
                <c:pt idx="3">
                  <c:v>Neither agree nor disagree</c:v>
                </c:pt>
                <c:pt idx="4">
                  <c:v>Agree</c:v>
                </c:pt>
                <c:pt idx="5">
                  <c:v>Strongly agree</c:v>
                </c:pt>
              </c:strCache>
            </c:strRef>
          </c:cat>
          <c:val>
            <c:numRef>
              <c:f>Sheet1!$B$2:$B$7</c:f>
              <c:numCache>
                <c:formatCode>General</c:formatCode>
                <c:ptCount val="6"/>
                <c:pt idx="0">
                  <c:v>7</c:v>
                </c:pt>
                <c:pt idx="1">
                  <c:v>5</c:v>
                </c:pt>
                <c:pt idx="2">
                  <c:v>16</c:v>
                </c:pt>
                <c:pt idx="3">
                  <c:v>33</c:v>
                </c:pt>
                <c:pt idx="4">
                  <c:v>146</c:v>
                </c:pt>
                <c:pt idx="5">
                  <c:v>283</c:v>
                </c:pt>
              </c:numCache>
            </c:numRef>
          </c:val>
          <c:extLst>
            <c:ext xmlns:c16="http://schemas.microsoft.com/office/drawing/2014/chart" uri="{C3380CC4-5D6E-409C-BE32-E72D297353CC}">
              <c16:uniqueId val="{00000000-E27C-45E1-A80D-AB49E752F8DB}"/>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Sheet1!$A$2:$A$7</c:f>
              <c:strCache>
                <c:ptCount val="6"/>
                <c:pt idx="0">
                  <c:v>Not Answered</c:v>
                </c:pt>
                <c:pt idx="1">
                  <c:v>Strongly disagree</c:v>
                </c:pt>
                <c:pt idx="2">
                  <c:v>Disagree</c:v>
                </c:pt>
                <c:pt idx="3">
                  <c:v>Neither agree nor disagree</c:v>
                </c:pt>
                <c:pt idx="4">
                  <c:v>Agree</c:v>
                </c:pt>
                <c:pt idx="5">
                  <c:v>Strongly agree</c:v>
                </c:pt>
              </c:strCache>
            </c:strRef>
          </c:cat>
          <c:val>
            <c:numRef>
              <c:f>Sheet1!$B$2:$B$7</c:f>
              <c:numCache>
                <c:formatCode>General</c:formatCode>
                <c:ptCount val="6"/>
                <c:pt idx="0">
                  <c:v>15</c:v>
                </c:pt>
                <c:pt idx="1">
                  <c:v>16</c:v>
                </c:pt>
                <c:pt idx="2">
                  <c:v>47</c:v>
                </c:pt>
                <c:pt idx="3">
                  <c:v>78</c:v>
                </c:pt>
                <c:pt idx="4">
                  <c:v>169</c:v>
                </c:pt>
                <c:pt idx="5">
                  <c:v>165</c:v>
                </c:pt>
              </c:numCache>
            </c:numRef>
          </c:val>
          <c:extLst>
            <c:ext xmlns:c16="http://schemas.microsoft.com/office/drawing/2014/chart" uri="{C3380CC4-5D6E-409C-BE32-E72D297353CC}">
              <c16:uniqueId val="{00000000-A893-4AFA-AB51-E28F5B29A27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Sheet1!$A$2:$A$4</c:f>
              <c:strCache>
                <c:ptCount val="3"/>
                <c:pt idx="0">
                  <c:v>Not Answered</c:v>
                </c:pt>
                <c:pt idx="1">
                  <c:v>No</c:v>
                </c:pt>
                <c:pt idx="2">
                  <c:v>Yes</c:v>
                </c:pt>
              </c:strCache>
            </c:strRef>
          </c:cat>
          <c:val>
            <c:numRef>
              <c:f>Sheet1!$B$2:$B$4</c:f>
              <c:numCache>
                <c:formatCode>General</c:formatCode>
                <c:ptCount val="3"/>
                <c:pt idx="0">
                  <c:v>40</c:v>
                </c:pt>
                <c:pt idx="1">
                  <c:v>136</c:v>
                </c:pt>
                <c:pt idx="2">
                  <c:v>314</c:v>
                </c:pt>
              </c:numCache>
            </c:numRef>
          </c:val>
          <c:extLst>
            <c:ext xmlns:c16="http://schemas.microsoft.com/office/drawing/2014/chart" uri="{C3380CC4-5D6E-409C-BE32-E72D297353CC}">
              <c16:uniqueId val="{00000000-69DB-4AA0-B5BC-DB633610562D}"/>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1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9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Sheet1!$A$2:$A$7</c:f>
              <c:strCache>
                <c:ptCount val="6"/>
                <c:pt idx="0">
                  <c:v>Not Answered</c:v>
                </c:pt>
                <c:pt idx="1">
                  <c:v>Strongly disagree</c:v>
                </c:pt>
                <c:pt idx="2">
                  <c:v>Disagree</c:v>
                </c:pt>
                <c:pt idx="3">
                  <c:v>Neither agree nor disagree</c:v>
                </c:pt>
                <c:pt idx="4">
                  <c:v>Agree</c:v>
                </c:pt>
                <c:pt idx="5">
                  <c:v>Strongly agree</c:v>
                </c:pt>
              </c:strCache>
            </c:strRef>
          </c:cat>
          <c:val>
            <c:numRef>
              <c:f>Sheet1!$B$2:$B$7</c:f>
              <c:numCache>
                <c:formatCode>General</c:formatCode>
                <c:ptCount val="6"/>
                <c:pt idx="0">
                  <c:v>20</c:v>
                </c:pt>
                <c:pt idx="1">
                  <c:v>4</c:v>
                </c:pt>
                <c:pt idx="2">
                  <c:v>17</c:v>
                </c:pt>
                <c:pt idx="3">
                  <c:v>64</c:v>
                </c:pt>
                <c:pt idx="4">
                  <c:v>168</c:v>
                </c:pt>
                <c:pt idx="5">
                  <c:v>217</c:v>
                </c:pt>
              </c:numCache>
            </c:numRef>
          </c:val>
          <c:extLst>
            <c:ext xmlns:c16="http://schemas.microsoft.com/office/drawing/2014/chart" uri="{C3380CC4-5D6E-409C-BE32-E72D297353CC}">
              <c16:uniqueId val="{00000000-CCC5-4033-B17D-C2C8345FC3BD}"/>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Sheet1!$A$2:$A$7</c:f>
              <c:strCache>
                <c:ptCount val="6"/>
                <c:pt idx="0">
                  <c:v>Not Answered</c:v>
                </c:pt>
                <c:pt idx="1">
                  <c:v>Strongly disagree</c:v>
                </c:pt>
                <c:pt idx="2">
                  <c:v>Disagree</c:v>
                </c:pt>
                <c:pt idx="3">
                  <c:v>Neither agree nor disagree</c:v>
                </c:pt>
                <c:pt idx="4">
                  <c:v>Agree</c:v>
                </c:pt>
                <c:pt idx="5">
                  <c:v>Strongly agree</c:v>
                </c:pt>
              </c:strCache>
            </c:strRef>
          </c:cat>
          <c:val>
            <c:numRef>
              <c:f>Sheet1!$B$2:$B$7</c:f>
              <c:numCache>
                <c:formatCode>General</c:formatCode>
                <c:ptCount val="6"/>
                <c:pt idx="0">
                  <c:v>18</c:v>
                </c:pt>
                <c:pt idx="1">
                  <c:v>1</c:v>
                </c:pt>
                <c:pt idx="2">
                  <c:v>8</c:v>
                </c:pt>
                <c:pt idx="3">
                  <c:v>51</c:v>
                </c:pt>
                <c:pt idx="4">
                  <c:v>118</c:v>
                </c:pt>
                <c:pt idx="5">
                  <c:v>294</c:v>
                </c:pt>
              </c:numCache>
            </c:numRef>
          </c:val>
          <c:extLst>
            <c:ext xmlns:c16="http://schemas.microsoft.com/office/drawing/2014/chart" uri="{C3380CC4-5D6E-409C-BE32-E72D297353CC}">
              <c16:uniqueId val="{00000000-6D0D-4212-82BB-F7BA1EFAC26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1654145225261"/>
          <c:y val="5.3904694801804744E-2"/>
          <c:w val="0.73764053631835358"/>
          <c:h val="0.73269638074541277"/>
        </c:manualLayout>
      </c:layout>
      <c:barChart>
        <c:barDir val="bar"/>
        <c:grouping val="clustered"/>
        <c:varyColors val="1"/>
        <c:ser>
          <c:idx val="0"/>
          <c:order val="0"/>
          <c:tx>
            <c:strRef>
              <c:f>Sheet1!$B$1</c:f>
              <c:strCache>
                <c:ptCount val="1"/>
                <c:pt idx="0">
                  <c:v>Please give us your views.</c:v>
                </c:pt>
              </c:strCache>
            </c:strRef>
          </c:tx>
          <c:invertIfNegative val="1"/>
          <c:cat>
            <c:strRef>
              <c:f>Sheet1!$A$2:$A$4</c:f>
              <c:strCache>
                <c:ptCount val="3"/>
                <c:pt idx="0">
                  <c:v>Not Answered</c:v>
                </c:pt>
                <c:pt idx="1">
                  <c:v>No</c:v>
                </c:pt>
                <c:pt idx="2">
                  <c:v>Yes</c:v>
                </c:pt>
              </c:strCache>
            </c:strRef>
          </c:cat>
          <c:val>
            <c:numRef>
              <c:f>Sheet1!$B$2:$B$4</c:f>
              <c:numCache>
                <c:formatCode>General</c:formatCode>
                <c:ptCount val="3"/>
                <c:pt idx="0">
                  <c:v>36</c:v>
                </c:pt>
                <c:pt idx="1">
                  <c:v>250</c:v>
                </c:pt>
                <c:pt idx="2">
                  <c:v>204</c:v>
                </c:pt>
              </c:numCache>
            </c:numRef>
          </c:val>
          <c:extLst>
            <c:ext xmlns:c16="http://schemas.microsoft.com/office/drawing/2014/chart" uri="{C3380CC4-5D6E-409C-BE32-E72D297353CC}">
              <c16:uniqueId val="{00000000-B0D5-476A-997D-57750D4114C0}"/>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0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1"/>
        <c:ser>
          <c:idx val="0"/>
          <c:order val="0"/>
          <c:tx>
            <c:strRef>
              <c:f>Sheet1!$B$1</c:f>
              <c:strCache>
                <c:ptCount val="1"/>
                <c:pt idx="0">
                  <c:v>Please give us your views.</c:v>
                </c:pt>
              </c:strCache>
            </c:strRef>
          </c:tx>
          <c:invertIfNegative val="1"/>
          <c:cat>
            <c:strRef>
              <c:f>Sheet1!$A$2:$A$7</c:f>
              <c:strCache>
                <c:ptCount val="6"/>
                <c:pt idx="0">
                  <c:v>Not Answered</c:v>
                </c:pt>
                <c:pt idx="1">
                  <c:v>Strongly disagree</c:v>
                </c:pt>
                <c:pt idx="2">
                  <c:v>Disagree</c:v>
                </c:pt>
                <c:pt idx="3">
                  <c:v>Neither agree nor disagree</c:v>
                </c:pt>
                <c:pt idx="4">
                  <c:v>Agree</c:v>
                </c:pt>
                <c:pt idx="5">
                  <c:v>Strongly agree</c:v>
                </c:pt>
              </c:strCache>
            </c:strRef>
          </c:cat>
          <c:val>
            <c:numRef>
              <c:f>Sheet1!$B$2:$B$7</c:f>
              <c:numCache>
                <c:formatCode>General</c:formatCode>
                <c:ptCount val="6"/>
                <c:pt idx="0">
                  <c:v>18</c:v>
                </c:pt>
                <c:pt idx="1">
                  <c:v>8</c:v>
                </c:pt>
                <c:pt idx="2">
                  <c:v>20</c:v>
                </c:pt>
                <c:pt idx="3">
                  <c:v>40</c:v>
                </c:pt>
                <c:pt idx="4">
                  <c:v>170</c:v>
                </c:pt>
                <c:pt idx="5">
                  <c:v>234</c:v>
                </c:pt>
              </c:numCache>
            </c:numRef>
          </c:val>
          <c:extLst>
            <c:ext xmlns:c16="http://schemas.microsoft.com/office/drawing/2014/chart" uri="{C3380CC4-5D6E-409C-BE32-E72D297353CC}">
              <c16:uniqueId val="{00000000-7247-4D35-8A32-004DD99E6403}"/>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in val="0"/>
        </c:scaling>
        <c:delete val="0"/>
        <c:axPos val="b"/>
        <c:numFmt formatCode="General" sourceLinked="1"/>
        <c:majorTickMark val="out"/>
        <c:minorTickMark val="none"/>
        <c:tickLblPos val="nextTo"/>
        <c:txPr>
          <a:bodyPr/>
          <a:lstStyle/>
          <a:p>
            <a:pPr>
              <a:defRPr sz="1050"/>
            </a:pPr>
            <a:endParaRPr lang="en-US"/>
          </a:p>
        </c:txPr>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diagrams/_rels/data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F6C354C-F06D-4254-BF40-A285B1C23E8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AA3BF6F-C1C8-4DDB-8E10-399899A42258}">
      <dgm:prSet/>
      <dgm:spPr/>
      <dgm:t>
        <a:bodyPr/>
        <a:lstStyle/>
        <a:p>
          <a:r>
            <a:rPr lang="en-GB" b="1" baseline="0"/>
            <a:t>Parameter Lists</a:t>
          </a:r>
          <a:endParaRPr lang="en-US"/>
        </a:p>
      </dgm:t>
    </dgm:pt>
    <dgm:pt modelId="{BE79997C-4AA1-4ACA-BF7E-A2793F406520}" type="parTrans" cxnId="{B614C5FF-B2CB-411A-9D02-5DF69A42D026}">
      <dgm:prSet/>
      <dgm:spPr/>
      <dgm:t>
        <a:bodyPr/>
        <a:lstStyle/>
        <a:p>
          <a:endParaRPr lang="en-US"/>
        </a:p>
      </dgm:t>
    </dgm:pt>
    <dgm:pt modelId="{485C37C6-7A1E-43A5-BFC6-5D537798B693}" type="sibTrans" cxnId="{B614C5FF-B2CB-411A-9D02-5DF69A42D026}">
      <dgm:prSet/>
      <dgm:spPr/>
      <dgm:t>
        <a:bodyPr/>
        <a:lstStyle/>
        <a:p>
          <a:endParaRPr lang="en-US"/>
        </a:p>
      </dgm:t>
    </dgm:pt>
    <dgm:pt modelId="{B1453EB8-AB54-4C2B-B18C-652DC1CD2F56}">
      <dgm:prSet/>
      <dgm:spPr/>
      <dgm:t>
        <a:bodyPr/>
        <a:lstStyle/>
        <a:p>
          <a:r>
            <a:rPr lang="en-GB" baseline="0"/>
            <a:t>Updated parametric values</a:t>
          </a:r>
          <a:endParaRPr lang="en-US"/>
        </a:p>
      </dgm:t>
    </dgm:pt>
    <dgm:pt modelId="{657BBB73-2666-43F6-9491-F096008CFC70}" type="parTrans" cxnId="{D9BC3089-3381-4D97-803D-D03ED7869BA5}">
      <dgm:prSet/>
      <dgm:spPr/>
      <dgm:t>
        <a:bodyPr/>
        <a:lstStyle/>
        <a:p>
          <a:endParaRPr lang="en-US"/>
        </a:p>
      </dgm:t>
    </dgm:pt>
    <dgm:pt modelId="{70937C37-049F-4288-B845-7AC91BC6CD53}" type="sibTrans" cxnId="{D9BC3089-3381-4D97-803D-D03ED7869BA5}">
      <dgm:prSet/>
      <dgm:spPr/>
      <dgm:t>
        <a:bodyPr/>
        <a:lstStyle/>
        <a:p>
          <a:endParaRPr lang="en-US"/>
        </a:p>
      </dgm:t>
    </dgm:pt>
    <dgm:pt modelId="{87307F7F-87EB-4DD2-8CE6-7BE49D36A527}">
      <dgm:prSet/>
      <dgm:spPr/>
      <dgm:t>
        <a:bodyPr/>
        <a:lstStyle/>
        <a:p>
          <a:r>
            <a:rPr lang="en-GB" baseline="0"/>
            <a:t>New parameters added </a:t>
          </a:r>
          <a:endParaRPr lang="en-US"/>
        </a:p>
      </dgm:t>
    </dgm:pt>
    <dgm:pt modelId="{0751B17C-BF1D-40A9-B987-2591647723CA}" type="parTrans" cxnId="{4CEE8F18-5B2E-46C0-AF7C-2D4B09F20824}">
      <dgm:prSet/>
      <dgm:spPr/>
      <dgm:t>
        <a:bodyPr/>
        <a:lstStyle/>
        <a:p>
          <a:endParaRPr lang="en-US"/>
        </a:p>
      </dgm:t>
    </dgm:pt>
    <dgm:pt modelId="{49FC8ECE-35F0-4893-89A0-F464FB3DD066}" type="sibTrans" cxnId="{4CEE8F18-5B2E-46C0-AF7C-2D4B09F20824}">
      <dgm:prSet/>
      <dgm:spPr/>
      <dgm:t>
        <a:bodyPr/>
        <a:lstStyle/>
        <a:p>
          <a:endParaRPr lang="en-US"/>
        </a:p>
      </dgm:t>
    </dgm:pt>
    <dgm:pt modelId="{7ACE8E30-63B5-4739-ADBF-5CF476D8A089}">
      <dgm:prSet/>
      <dgm:spPr/>
      <dgm:t>
        <a:bodyPr/>
        <a:lstStyle/>
        <a:p>
          <a:r>
            <a:rPr lang="en-GB" baseline="0"/>
            <a:t>Watch list added</a:t>
          </a:r>
          <a:endParaRPr lang="en-US"/>
        </a:p>
      </dgm:t>
    </dgm:pt>
    <dgm:pt modelId="{099BC20D-950A-4B98-A385-0187DFC77659}" type="parTrans" cxnId="{AF7EB234-BAAA-4624-AADB-CDCE392ADA61}">
      <dgm:prSet/>
      <dgm:spPr/>
      <dgm:t>
        <a:bodyPr/>
        <a:lstStyle/>
        <a:p>
          <a:endParaRPr lang="en-US"/>
        </a:p>
      </dgm:t>
    </dgm:pt>
    <dgm:pt modelId="{55FC3FFE-9ABC-40E1-A654-9023EB7137E0}" type="sibTrans" cxnId="{AF7EB234-BAAA-4624-AADB-CDCE392ADA61}">
      <dgm:prSet/>
      <dgm:spPr/>
      <dgm:t>
        <a:bodyPr/>
        <a:lstStyle/>
        <a:p>
          <a:endParaRPr lang="en-US"/>
        </a:p>
      </dgm:t>
    </dgm:pt>
    <dgm:pt modelId="{7AA28E81-1740-4776-A912-782C9CB8393C}">
      <dgm:prSet/>
      <dgm:spPr/>
      <dgm:t>
        <a:bodyPr/>
        <a:lstStyle/>
        <a:p>
          <a:r>
            <a:rPr lang="en-GB" baseline="0"/>
            <a:t>Microplastics </a:t>
          </a:r>
          <a:endParaRPr lang="en-US"/>
        </a:p>
      </dgm:t>
    </dgm:pt>
    <dgm:pt modelId="{808ED6E3-958E-4F17-A256-0664337669B2}" type="parTrans" cxnId="{01F6C245-A211-4902-83C9-A4BC27447D16}">
      <dgm:prSet/>
      <dgm:spPr/>
      <dgm:t>
        <a:bodyPr/>
        <a:lstStyle/>
        <a:p>
          <a:endParaRPr lang="en-US"/>
        </a:p>
      </dgm:t>
    </dgm:pt>
    <dgm:pt modelId="{C427DC45-7A32-4B4C-BED2-4EDE203EB174}" type="sibTrans" cxnId="{01F6C245-A211-4902-83C9-A4BC27447D16}">
      <dgm:prSet/>
      <dgm:spPr/>
      <dgm:t>
        <a:bodyPr/>
        <a:lstStyle/>
        <a:p>
          <a:endParaRPr lang="en-US"/>
        </a:p>
      </dgm:t>
    </dgm:pt>
    <dgm:pt modelId="{FA811639-7BE2-4284-9E81-3C1342671F10}">
      <dgm:prSet/>
      <dgm:spPr/>
      <dgm:t>
        <a:bodyPr/>
        <a:lstStyle/>
        <a:p>
          <a:r>
            <a:rPr lang="en-GB" baseline="0"/>
            <a:t>Value for Lead halved to 5µg/l</a:t>
          </a:r>
          <a:endParaRPr lang="en-US"/>
        </a:p>
      </dgm:t>
    </dgm:pt>
    <dgm:pt modelId="{A090228E-42A0-488E-934F-386B1958E62A}" type="parTrans" cxnId="{9C149245-954C-435D-AF6A-28B2BD779980}">
      <dgm:prSet/>
      <dgm:spPr/>
      <dgm:t>
        <a:bodyPr/>
        <a:lstStyle/>
        <a:p>
          <a:endParaRPr lang="en-US"/>
        </a:p>
      </dgm:t>
    </dgm:pt>
    <dgm:pt modelId="{F8ADFE52-E601-41C4-B60F-3EB6F9F2BBCF}" type="sibTrans" cxnId="{9C149245-954C-435D-AF6A-28B2BD779980}">
      <dgm:prSet/>
      <dgm:spPr/>
      <dgm:t>
        <a:bodyPr/>
        <a:lstStyle/>
        <a:p>
          <a:endParaRPr lang="en-US"/>
        </a:p>
      </dgm:t>
    </dgm:pt>
    <dgm:pt modelId="{756E8558-0821-4261-B077-C53D481D2AD5}">
      <dgm:prSet/>
      <dgm:spPr/>
      <dgm:t>
        <a:bodyPr/>
        <a:lstStyle/>
        <a:p>
          <a:r>
            <a:rPr lang="en-GB" b="1" baseline="0"/>
            <a:t>Risk Assessments</a:t>
          </a:r>
          <a:endParaRPr lang="en-US"/>
        </a:p>
      </dgm:t>
    </dgm:pt>
    <dgm:pt modelId="{16F1F078-C235-4DC7-B1EE-7AC5154C6A64}" type="parTrans" cxnId="{FC6C45F6-E0E3-4E4F-B586-56F5E01F580A}">
      <dgm:prSet/>
      <dgm:spPr/>
      <dgm:t>
        <a:bodyPr/>
        <a:lstStyle/>
        <a:p>
          <a:endParaRPr lang="en-US"/>
        </a:p>
      </dgm:t>
    </dgm:pt>
    <dgm:pt modelId="{7335B8FA-C4BB-428D-9217-6D8E52ED37DE}" type="sibTrans" cxnId="{FC6C45F6-E0E3-4E4F-B586-56F5E01F580A}">
      <dgm:prSet/>
      <dgm:spPr/>
      <dgm:t>
        <a:bodyPr/>
        <a:lstStyle/>
        <a:p>
          <a:endParaRPr lang="en-US"/>
        </a:p>
      </dgm:t>
    </dgm:pt>
    <dgm:pt modelId="{3A9653E0-974C-4C59-8F47-D62AF151C365}">
      <dgm:prSet/>
      <dgm:spPr/>
      <dgm:t>
        <a:bodyPr/>
        <a:lstStyle/>
        <a:p>
          <a:r>
            <a:rPr lang="en-GB" baseline="0"/>
            <a:t>Catchment Risk Assessments </a:t>
          </a:r>
          <a:endParaRPr lang="en-US"/>
        </a:p>
      </dgm:t>
    </dgm:pt>
    <dgm:pt modelId="{12B68E80-90C1-49F4-A1BC-AF816CD01ECF}" type="parTrans" cxnId="{B75D867F-4F82-4839-9BC3-A925812BBBBD}">
      <dgm:prSet/>
      <dgm:spPr/>
      <dgm:t>
        <a:bodyPr/>
        <a:lstStyle/>
        <a:p>
          <a:endParaRPr lang="en-US"/>
        </a:p>
      </dgm:t>
    </dgm:pt>
    <dgm:pt modelId="{51BF969B-5638-4215-9D45-EC8C47AA396B}" type="sibTrans" cxnId="{B75D867F-4F82-4839-9BC3-A925812BBBBD}">
      <dgm:prSet/>
      <dgm:spPr/>
      <dgm:t>
        <a:bodyPr/>
        <a:lstStyle/>
        <a:p>
          <a:endParaRPr lang="en-US"/>
        </a:p>
      </dgm:t>
    </dgm:pt>
    <dgm:pt modelId="{B7A958C2-A3FF-4BB5-BC5B-54C3EEC930C7}">
      <dgm:prSet/>
      <dgm:spPr/>
      <dgm:t>
        <a:bodyPr/>
        <a:lstStyle/>
        <a:p>
          <a:r>
            <a:rPr lang="en-GB" baseline="0"/>
            <a:t>Supply Risk Assessments</a:t>
          </a:r>
          <a:endParaRPr lang="en-US"/>
        </a:p>
      </dgm:t>
    </dgm:pt>
    <dgm:pt modelId="{F220A893-BA43-4841-8D98-E8819DCCF3A5}" type="parTrans" cxnId="{0977663C-1336-4A79-983C-C2CF7FAF6F55}">
      <dgm:prSet/>
      <dgm:spPr/>
      <dgm:t>
        <a:bodyPr/>
        <a:lstStyle/>
        <a:p>
          <a:endParaRPr lang="en-US"/>
        </a:p>
      </dgm:t>
    </dgm:pt>
    <dgm:pt modelId="{F6760576-EF5D-40DC-A986-AF82CBA82376}" type="sibTrans" cxnId="{0977663C-1336-4A79-983C-C2CF7FAF6F55}">
      <dgm:prSet/>
      <dgm:spPr/>
      <dgm:t>
        <a:bodyPr/>
        <a:lstStyle/>
        <a:p>
          <a:endParaRPr lang="en-US"/>
        </a:p>
      </dgm:t>
    </dgm:pt>
    <dgm:pt modelId="{A7B4DD70-96F9-4536-B263-FF292E864F65}">
      <dgm:prSet/>
      <dgm:spPr/>
      <dgm:t>
        <a:bodyPr/>
        <a:lstStyle/>
        <a:p>
          <a:r>
            <a:rPr lang="en-GB" baseline="0"/>
            <a:t>Domestic Distribution Risk Assessments with a focus on Lead</a:t>
          </a:r>
          <a:endParaRPr lang="en-US"/>
        </a:p>
      </dgm:t>
    </dgm:pt>
    <dgm:pt modelId="{DCDFF6A6-F0BB-4A86-8F8F-1DD2B5BF5D26}" type="parTrans" cxnId="{E47E1167-C4F8-4C8E-B25A-07F1846C3297}">
      <dgm:prSet/>
      <dgm:spPr/>
      <dgm:t>
        <a:bodyPr/>
        <a:lstStyle/>
        <a:p>
          <a:endParaRPr lang="en-US"/>
        </a:p>
      </dgm:t>
    </dgm:pt>
    <dgm:pt modelId="{A6DA7A66-CC4F-427E-9457-518B74CF48FB}" type="sibTrans" cxnId="{E47E1167-C4F8-4C8E-B25A-07F1846C3297}">
      <dgm:prSet/>
      <dgm:spPr/>
      <dgm:t>
        <a:bodyPr/>
        <a:lstStyle/>
        <a:p>
          <a:endParaRPr lang="en-US"/>
        </a:p>
      </dgm:t>
    </dgm:pt>
    <dgm:pt modelId="{E8368986-7B77-48EB-A296-B33E16BEB4A8}" type="pres">
      <dgm:prSet presAssocID="{1F6C354C-F06D-4254-BF40-A285B1C23E80}" presName="Name0" presStyleCnt="0">
        <dgm:presLayoutVars>
          <dgm:dir/>
          <dgm:animLvl val="lvl"/>
          <dgm:resizeHandles val="exact"/>
        </dgm:presLayoutVars>
      </dgm:prSet>
      <dgm:spPr/>
    </dgm:pt>
    <dgm:pt modelId="{31F5653C-03C3-42F9-92EA-EF14D166E41D}" type="pres">
      <dgm:prSet presAssocID="{CAA3BF6F-C1C8-4DDB-8E10-399899A42258}" presName="composite" presStyleCnt="0"/>
      <dgm:spPr/>
    </dgm:pt>
    <dgm:pt modelId="{E77CF775-AB5B-46CC-B3AB-109EB68E4C51}" type="pres">
      <dgm:prSet presAssocID="{CAA3BF6F-C1C8-4DDB-8E10-399899A42258}" presName="parTx" presStyleLbl="alignNode1" presStyleIdx="0" presStyleCnt="2">
        <dgm:presLayoutVars>
          <dgm:chMax val="0"/>
          <dgm:chPref val="0"/>
          <dgm:bulletEnabled val="1"/>
        </dgm:presLayoutVars>
      </dgm:prSet>
      <dgm:spPr/>
    </dgm:pt>
    <dgm:pt modelId="{CCE99852-906D-4A35-86E0-37B3EFDA9919}" type="pres">
      <dgm:prSet presAssocID="{CAA3BF6F-C1C8-4DDB-8E10-399899A42258}" presName="desTx" presStyleLbl="alignAccFollowNode1" presStyleIdx="0" presStyleCnt="2">
        <dgm:presLayoutVars>
          <dgm:bulletEnabled val="1"/>
        </dgm:presLayoutVars>
      </dgm:prSet>
      <dgm:spPr/>
    </dgm:pt>
    <dgm:pt modelId="{E48DC8C4-6BAB-488D-B6B2-D82F568C925A}" type="pres">
      <dgm:prSet presAssocID="{485C37C6-7A1E-43A5-BFC6-5D537798B693}" presName="space" presStyleCnt="0"/>
      <dgm:spPr/>
    </dgm:pt>
    <dgm:pt modelId="{8D651C67-0DD6-47E1-9968-84E3F7435ED9}" type="pres">
      <dgm:prSet presAssocID="{756E8558-0821-4261-B077-C53D481D2AD5}" presName="composite" presStyleCnt="0"/>
      <dgm:spPr/>
    </dgm:pt>
    <dgm:pt modelId="{726BEF15-8801-4A23-8D31-B3DE2626B311}" type="pres">
      <dgm:prSet presAssocID="{756E8558-0821-4261-B077-C53D481D2AD5}" presName="parTx" presStyleLbl="alignNode1" presStyleIdx="1" presStyleCnt="2">
        <dgm:presLayoutVars>
          <dgm:chMax val="0"/>
          <dgm:chPref val="0"/>
          <dgm:bulletEnabled val="1"/>
        </dgm:presLayoutVars>
      </dgm:prSet>
      <dgm:spPr/>
    </dgm:pt>
    <dgm:pt modelId="{1B4CF99F-E45C-44CE-87F0-11F991963D27}" type="pres">
      <dgm:prSet presAssocID="{756E8558-0821-4261-B077-C53D481D2AD5}" presName="desTx" presStyleLbl="alignAccFollowNode1" presStyleIdx="1" presStyleCnt="2">
        <dgm:presLayoutVars>
          <dgm:bulletEnabled val="1"/>
        </dgm:presLayoutVars>
      </dgm:prSet>
      <dgm:spPr/>
    </dgm:pt>
  </dgm:ptLst>
  <dgm:cxnLst>
    <dgm:cxn modelId="{88494B03-F9C6-454E-A337-78CB43644803}" type="presOf" srcId="{B7A958C2-A3FF-4BB5-BC5B-54C3EEC930C7}" destId="{1B4CF99F-E45C-44CE-87F0-11F991963D27}" srcOrd="0" destOrd="1" presId="urn:microsoft.com/office/officeart/2005/8/layout/hList1"/>
    <dgm:cxn modelId="{4343F90B-6FCB-4899-8E56-48781556F93E}" type="presOf" srcId="{7AA28E81-1740-4776-A912-782C9CB8393C}" destId="{CCE99852-906D-4A35-86E0-37B3EFDA9919}" srcOrd="0" destOrd="3" presId="urn:microsoft.com/office/officeart/2005/8/layout/hList1"/>
    <dgm:cxn modelId="{4CEE8F18-5B2E-46C0-AF7C-2D4B09F20824}" srcId="{CAA3BF6F-C1C8-4DDB-8E10-399899A42258}" destId="{87307F7F-87EB-4DD2-8CE6-7BE49D36A527}" srcOrd="1" destOrd="0" parTransId="{0751B17C-BF1D-40A9-B987-2591647723CA}" sibTransId="{49FC8ECE-35F0-4893-89A0-F464FB3DD066}"/>
    <dgm:cxn modelId="{5286321E-43EE-4455-A6F3-9B5BF71C2B14}" type="presOf" srcId="{B1453EB8-AB54-4C2B-B18C-652DC1CD2F56}" destId="{CCE99852-906D-4A35-86E0-37B3EFDA9919}" srcOrd="0" destOrd="0" presId="urn:microsoft.com/office/officeart/2005/8/layout/hList1"/>
    <dgm:cxn modelId="{AF7EB234-BAAA-4624-AADB-CDCE392ADA61}" srcId="{CAA3BF6F-C1C8-4DDB-8E10-399899A42258}" destId="{7ACE8E30-63B5-4739-ADBF-5CF476D8A089}" srcOrd="2" destOrd="0" parTransId="{099BC20D-950A-4B98-A385-0187DFC77659}" sibTransId="{55FC3FFE-9ABC-40E1-A654-9023EB7137E0}"/>
    <dgm:cxn modelId="{0977663C-1336-4A79-983C-C2CF7FAF6F55}" srcId="{756E8558-0821-4261-B077-C53D481D2AD5}" destId="{B7A958C2-A3FF-4BB5-BC5B-54C3EEC930C7}" srcOrd="1" destOrd="0" parTransId="{F220A893-BA43-4841-8D98-E8819DCCF3A5}" sibTransId="{F6760576-EF5D-40DC-A986-AF82CBA82376}"/>
    <dgm:cxn modelId="{9C149245-954C-435D-AF6A-28B2BD779980}" srcId="{CAA3BF6F-C1C8-4DDB-8E10-399899A42258}" destId="{FA811639-7BE2-4284-9E81-3C1342671F10}" srcOrd="4" destOrd="0" parTransId="{A090228E-42A0-488E-934F-386B1958E62A}" sibTransId="{F8ADFE52-E601-41C4-B60F-3EB6F9F2BBCF}"/>
    <dgm:cxn modelId="{01F6C245-A211-4902-83C9-A4BC27447D16}" srcId="{CAA3BF6F-C1C8-4DDB-8E10-399899A42258}" destId="{7AA28E81-1740-4776-A912-782C9CB8393C}" srcOrd="3" destOrd="0" parTransId="{808ED6E3-958E-4F17-A256-0664337669B2}" sibTransId="{C427DC45-7A32-4B4C-BED2-4EDE203EB174}"/>
    <dgm:cxn modelId="{675C0546-9AEF-40E5-A247-042E2C90A3F0}" type="presOf" srcId="{87307F7F-87EB-4DD2-8CE6-7BE49D36A527}" destId="{CCE99852-906D-4A35-86E0-37B3EFDA9919}" srcOrd="0" destOrd="1" presId="urn:microsoft.com/office/officeart/2005/8/layout/hList1"/>
    <dgm:cxn modelId="{96DDC566-6C1E-4E74-8047-31A23997A7F0}" type="presOf" srcId="{3A9653E0-974C-4C59-8F47-D62AF151C365}" destId="{1B4CF99F-E45C-44CE-87F0-11F991963D27}" srcOrd="0" destOrd="0" presId="urn:microsoft.com/office/officeart/2005/8/layout/hList1"/>
    <dgm:cxn modelId="{E47E1167-C4F8-4C8E-B25A-07F1846C3297}" srcId="{756E8558-0821-4261-B077-C53D481D2AD5}" destId="{A7B4DD70-96F9-4536-B263-FF292E864F65}" srcOrd="2" destOrd="0" parTransId="{DCDFF6A6-F0BB-4A86-8F8F-1DD2B5BF5D26}" sibTransId="{A6DA7A66-CC4F-427E-9457-518B74CF48FB}"/>
    <dgm:cxn modelId="{B75D867F-4F82-4839-9BC3-A925812BBBBD}" srcId="{756E8558-0821-4261-B077-C53D481D2AD5}" destId="{3A9653E0-974C-4C59-8F47-D62AF151C365}" srcOrd="0" destOrd="0" parTransId="{12B68E80-90C1-49F4-A1BC-AF816CD01ECF}" sibTransId="{51BF969B-5638-4215-9D45-EC8C47AA396B}"/>
    <dgm:cxn modelId="{D9BC3089-3381-4D97-803D-D03ED7869BA5}" srcId="{CAA3BF6F-C1C8-4DDB-8E10-399899A42258}" destId="{B1453EB8-AB54-4C2B-B18C-652DC1CD2F56}" srcOrd="0" destOrd="0" parTransId="{657BBB73-2666-43F6-9491-F096008CFC70}" sibTransId="{70937C37-049F-4288-B845-7AC91BC6CD53}"/>
    <dgm:cxn modelId="{64A7A99C-AB82-4EBA-BCE3-7BFFFB6B5C4A}" type="presOf" srcId="{7ACE8E30-63B5-4739-ADBF-5CF476D8A089}" destId="{CCE99852-906D-4A35-86E0-37B3EFDA9919}" srcOrd="0" destOrd="2" presId="urn:microsoft.com/office/officeart/2005/8/layout/hList1"/>
    <dgm:cxn modelId="{777A18A6-2289-4B9E-90A0-20698AB21FE8}" type="presOf" srcId="{A7B4DD70-96F9-4536-B263-FF292E864F65}" destId="{1B4CF99F-E45C-44CE-87F0-11F991963D27}" srcOrd="0" destOrd="2" presId="urn:microsoft.com/office/officeart/2005/8/layout/hList1"/>
    <dgm:cxn modelId="{DDAD22C8-DDD2-4C0A-8121-26271EDD4A38}" type="presOf" srcId="{FA811639-7BE2-4284-9E81-3C1342671F10}" destId="{CCE99852-906D-4A35-86E0-37B3EFDA9919}" srcOrd="0" destOrd="4" presId="urn:microsoft.com/office/officeart/2005/8/layout/hList1"/>
    <dgm:cxn modelId="{F9AB7DE5-9242-4E89-A8F9-7B80E3694308}" type="presOf" srcId="{CAA3BF6F-C1C8-4DDB-8E10-399899A42258}" destId="{E77CF775-AB5B-46CC-B3AB-109EB68E4C51}" srcOrd="0" destOrd="0" presId="urn:microsoft.com/office/officeart/2005/8/layout/hList1"/>
    <dgm:cxn modelId="{DBF097E8-EB50-4D39-8174-B6346327B7D0}" type="presOf" srcId="{756E8558-0821-4261-B077-C53D481D2AD5}" destId="{726BEF15-8801-4A23-8D31-B3DE2626B311}" srcOrd="0" destOrd="0" presId="urn:microsoft.com/office/officeart/2005/8/layout/hList1"/>
    <dgm:cxn modelId="{FC6C45F6-E0E3-4E4F-B586-56F5E01F580A}" srcId="{1F6C354C-F06D-4254-BF40-A285B1C23E80}" destId="{756E8558-0821-4261-B077-C53D481D2AD5}" srcOrd="1" destOrd="0" parTransId="{16F1F078-C235-4DC7-B1EE-7AC5154C6A64}" sibTransId="{7335B8FA-C4BB-428D-9217-6D8E52ED37DE}"/>
    <dgm:cxn modelId="{2F8303FB-5618-40E2-9A20-6173443CB6D1}" type="presOf" srcId="{1F6C354C-F06D-4254-BF40-A285B1C23E80}" destId="{E8368986-7B77-48EB-A296-B33E16BEB4A8}" srcOrd="0" destOrd="0" presId="urn:microsoft.com/office/officeart/2005/8/layout/hList1"/>
    <dgm:cxn modelId="{B614C5FF-B2CB-411A-9D02-5DF69A42D026}" srcId="{1F6C354C-F06D-4254-BF40-A285B1C23E80}" destId="{CAA3BF6F-C1C8-4DDB-8E10-399899A42258}" srcOrd="0" destOrd="0" parTransId="{BE79997C-4AA1-4ACA-BF7E-A2793F406520}" sibTransId="{485C37C6-7A1E-43A5-BFC6-5D537798B693}"/>
    <dgm:cxn modelId="{056D8D60-1E40-45D1-8AE6-0632B450509C}" type="presParOf" srcId="{E8368986-7B77-48EB-A296-B33E16BEB4A8}" destId="{31F5653C-03C3-42F9-92EA-EF14D166E41D}" srcOrd="0" destOrd="0" presId="urn:microsoft.com/office/officeart/2005/8/layout/hList1"/>
    <dgm:cxn modelId="{2FE4EBD7-1073-4183-842B-056B1E6E01F4}" type="presParOf" srcId="{31F5653C-03C3-42F9-92EA-EF14D166E41D}" destId="{E77CF775-AB5B-46CC-B3AB-109EB68E4C51}" srcOrd="0" destOrd="0" presId="urn:microsoft.com/office/officeart/2005/8/layout/hList1"/>
    <dgm:cxn modelId="{E7E8244E-E519-4732-B989-F0BC3E9A8D48}" type="presParOf" srcId="{31F5653C-03C3-42F9-92EA-EF14D166E41D}" destId="{CCE99852-906D-4A35-86E0-37B3EFDA9919}" srcOrd="1" destOrd="0" presId="urn:microsoft.com/office/officeart/2005/8/layout/hList1"/>
    <dgm:cxn modelId="{92B2D552-68DD-4945-971A-3A8FC61C7575}" type="presParOf" srcId="{E8368986-7B77-48EB-A296-B33E16BEB4A8}" destId="{E48DC8C4-6BAB-488D-B6B2-D82F568C925A}" srcOrd="1" destOrd="0" presId="urn:microsoft.com/office/officeart/2005/8/layout/hList1"/>
    <dgm:cxn modelId="{14525290-D6DF-4786-A890-B840797453E9}" type="presParOf" srcId="{E8368986-7B77-48EB-A296-B33E16BEB4A8}" destId="{8D651C67-0DD6-47E1-9968-84E3F7435ED9}" srcOrd="2" destOrd="0" presId="urn:microsoft.com/office/officeart/2005/8/layout/hList1"/>
    <dgm:cxn modelId="{E86E8FDF-1644-46B5-99FE-391E3DCF8F9B}" type="presParOf" srcId="{8D651C67-0DD6-47E1-9968-84E3F7435ED9}" destId="{726BEF15-8801-4A23-8D31-B3DE2626B311}" srcOrd="0" destOrd="0" presId="urn:microsoft.com/office/officeart/2005/8/layout/hList1"/>
    <dgm:cxn modelId="{9132ECDB-C317-4AEE-AF17-4E9A358A0F92}" type="presParOf" srcId="{8D651C67-0DD6-47E1-9968-84E3F7435ED9}" destId="{1B4CF99F-E45C-44CE-87F0-11F991963D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6C354C-F06D-4254-BF40-A285B1C23E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AA3BF6F-C1C8-4DDB-8E10-399899A42258}">
      <dgm:prSet/>
      <dgm:spPr/>
      <dgm:t>
        <a:bodyPr/>
        <a:lstStyle/>
        <a:p>
          <a:pPr>
            <a:buFont typeface="Arial" panose="020B0604020202020204" pitchFamily="34" charset="0"/>
            <a:buChar char="•"/>
          </a:pPr>
          <a:r>
            <a:rPr lang="en-GB" b="1" baseline="0">
              <a:latin typeface="Calibri Light" panose="020F0302020204030204" pitchFamily="34" charset="0"/>
              <a:cs typeface="Calibri Light" panose="020F0302020204030204" pitchFamily="34" charset="0"/>
            </a:rPr>
            <a:t>Information to the public</a:t>
          </a:r>
          <a:endParaRPr lang="en-US"/>
        </a:p>
      </dgm:t>
    </dgm:pt>
    <dgm:pt modelId="{BE79997C-4AA1-4ACA-BF7E-A2793F406520}" type="parTrans" cxnId="{B614C5FF-B2CB-411A-9D02-5DF69A42D026}">
      <dgm:prSet/>
      <dgm:spPr/>
      <dgm:t>
        <a:bodyPr/>
        <a:lstStyle/>
        <a:p>
          <a:endParaRPr lang="en-US"/>
        </a:p>
      </dgm:t>
    </dgm:pt>
    <dgm:pt modelId="{485C37C6-7A1E-43A5-BFC6-5D537798B693}" type="sibTrans" cxnId="{B614C5FF-B2CB-411A-9D02-5DF69A42D026}">
      <dgm:prSet/>
      <dgm:spPr/>
      <dgm:t>
        <a:bodyPr/>
        <a:lstStyle/>
        <a:p>
          <a:endParaRPr lang="en-US"/>
        </a:p>
      </dgm:t>
    </dgm:pt>
    <dgm:pt modelId="{B1453EB8-AB54-4C2B-B18C-652DC1CD2F56}">
      <dgm:prSet/>
      <dgm:spPr/>
      <dgm:t>
        <a:bodyPr/>
        <a:lstStyle/>
        <a:p>
          <a:r>
            <a:rPr lang="en-GB" baseline="0">
              <a:latin typeface="Calibri (Body)"/>
              <a:cs typeface="Calibri Light" panose="020F0302020204030204" pitchFamily="34" charset="0"/>
            </a:rPr>
            <a:t>Greater information relating to levels of consumption</a:t>
          </a:r>
          <a:endParaRPr lang="en-US">
            <a:latin typeface="Calibri (Body)"/>
          </a:endParaRPr>
        </a:p>
      </dgm:t>
    </dgm:pt>
    <dgm:pt modelId="{657BBB73-2666-43F6-9491-F096008CFC70}" type="parTrans" cxnId="{D9BC3089-3381-4D97-803D-D03ED7869BA5}">
      <dgm:prSet/>
      <dgm:spPr/>
      <dgm:t>
        <a:bodyPr/>
        <a:lstStyle/>
        <a:p>
          <a:endParaRPr lang="en-US"/>
        </a:p>
      </dgm:t>
    </dgm:pt>
    <dgm:pt modelId="{70937C37-049F-4288-B845-7AC91BC6CD53}" type="sibTrans" cxnId="{D9BC3089-3381-4D97-803D-D03ED7869BA5}">
      <dgm:prSet/>
      <dgm:spPr/>
      <dgm:t>
        <a:bodyPr/>
        <a:lstStyle/>
        <a:p>
          <a:endParaRPr lang="en-US"/>
        </a:p>
      </dgm:t>
    </dgm:pt>
    <dgm:pt modelId="{358332F8-84C5-48C8-88A6-C4AE69ACD53A}">
      <dgm:prSet/>
      <dgm:spPr/>
      <dgm:t>
        <a:bodyPr/>
        <a:lstStyle/>
        <a:p>
          <a:r>
            <a:rPr lang="en-GB" baseline="0">
              <a:latin typeface="Calibri (Body)"/>
              <a:cs typeface="Calibri Light" panose="020F0302020204030204" pitchFamily="34" charset="0"/>
            </a:rPr>
            <a:t>Cost</a:t>
          </a:r>
        </a:p>
      </dgm:t>
    </dgm:pt>
    <dgm:pt modelId="{D497970B-0810-4295-980B-EDC5AE5ADA88}" type="parTrans" cxnId="{4C31462A-611D-4DEA-BA08-7AF6BEA24F1A}">
      <dgm:prSet/>
      <dgm:spPr/>
      <dgm:t>
        <a:bodyPr/>
        <a:lstStyle/>
        <a:p>
          <a:endParaRPr lang="en-GB"/>
        </a:p>
      </dgm:t>
    </dgm:pt>
    <dgm:pt modelId="{E1B33DC4-79F0-4377-A6A7-EF4F800D74AF}" type="sibTrans" cxnId="{4C31462A-611D-4DEA-BA08-7AF6BEA24F1A}">
      <dgm:prSet/>
      <dgm:spPr/>
      <dgm:t>
        <a:bodyPr/>
        <a:lstStyle/>
        <a:p>
          <a:endParaRPr lang="en-GB"/>
        </a:p>
      </dgm:t>
    </dgm:pt>
    <dgm:pt modelId="{09348345-0C7E-4210-9D89-CDDC53D9F7BC}">
      <dgm:prSet/>
      <dgm:spPr/>
      <dgm:t>
        <a:bodyPr/>
        <a:lstStyle/>
        <a:p>
          <a:r>
            <a:rPr lang="en-GB" baseline="0">
              <a:latin typeface="Calibri (Body)"/>
              <a:cs typeface="Calibri Light" panose="020F0302020204030204" pitchFamily="34" charset="0"/>
            </a:rPr>
            <a:t>Quality</a:t>
          </a:r>
        </a:p>
      </dgm:t>
    </dgm:pt>
    <dgm:pt modelId="{4C8B8CF9-A0C9-4C57-89FD-4D5F06A71615}" type="parTrans" cxnId="{1C2F0B43-B885-4AA1-8DDD-0D5A320BE091}">
      <dgm:prSet/>
      <dgm:spPr/>
      <dgm:t>
        <a:bodyPr/>
        <a:lstStyle/>
        <a:p>
          <a:endParaRPr lang="en-GB"/>
        </a:p>
      </dgm:t>
    </dgm:pt>
    <dgm:pt modelId="{CD8D3F87-9FC0-44AF-8A20-17C55E6EBB64}" type="sibTrans" cxnId="{1C2F0B43-B885-4AA1-8DDD-0D5A320BE091}">
      <dgm:prSet/>
      <dgm:spPr/>
      <dgm:t>
        <a:bodyPr/>
        <a:lstStyle/>
        <a:p>
          <a:endParaRPr lang="en-GB"/>
        </a:p>
      </dgm:t>
    </dgm:pt>
    <dgm:pt modelId="{B5B1A157-857D-4449-9491-B856AFB68282}">
      <dgm:prSet/>
      <dgm:spPr/>
      <dgm:t>
        <a:bodyPr/>
        <a:lstStyle/>
        <a:p>
          <a:r>
            <a:rPr lang="en-GB" baseline="0">
              <a:latin typeface="Calibri (Body)"/>
              <a:cs typeface="Calibri Light" panose="020F0302020204030204" pitchFamily="34" charset="0"/>
            </a:rPr>
            <a:t>Performance of large water suppliers (leakage, efficiency etc)</a:t>
          </a:r>
        </a:p>
      </dgm:t>
    </dgm:pt>
    <dgm:pt modelId="{88AE976F-A934-4420-AE2C-B9F26412613F}" type="parTrans" cxnId="{9E79F323-B328-459D-9359-7C0180E6D259}">
      <dgm:prSet/>
      <dgm:spPr/>
      <dgm:t>
        <a:bodyPr/>
        <a:lstStyle/>
        <a:p>
          <a:endParaRPr lang="en-GB"/>
        </a:p>
      </dgm:t>
    </dgm:pt>
    <dgm:pt modelId="{54102283-75B4-4FF7-853F-163F2B7731B7}" type="sibTrans" cxnId="{9E79F323-B328-459D-9359-7C0180E6D259}">
      <dgm:prSet/>
      <dgm:spPr/>
      <dgm:t>
        <a:bodyPr/>
        <a:lstStyle/>
        <a:p>
          <a:endParaRPr lang="en-GB"/>
        </a:p>
      </dgm:t>
    </dgm:pt>
    <dgm:pt modelId="{E8368986-7B77-48EB-A296-B33E16BEB4A8}" type="pres">
      <dgm:prSet presAssocID="{1F6C354C-F06D-4254-BF40-A285B1C23E80}" presName="Name0" presStyleCnt="0">
        <dgm:presLayoutVars>
          <dgm:dir/>
          <dgm:animLvl val="lvl"/>
          <dgm:resizeHandles val="exact"/>
        </dgm:presLayoutVars>
      </dgm:prSet>
      <dgm:spPr/>
    </dgm:pt>
    <dgm:pt modelId="{31F5653C-03C3-42F9-92EA-EF14D166E41D}" type="pres">
      <dgm:prSet presAssocID="{CAA3BF6F-C1C8-4DDB-8E10-399899A42258}" presName="composite" presStyleCnt="0"/>
      <dgm:spPr/>
    </dgm:pt>
    <dgm:pt modelId="{E77CF775-AB5B-46CC-B3AB-109EB68E4C51}" type="pres">
      <dgm:prSet presAssocID="{CAA3BF6F-C1C8-4DDB-8E10-399899A42258}" presName="parTx" presStyleLbl="alignNode1" presStyleIdx="0" presStyleCnt="1">
        <dgm:presLayoutVars>
          <dgm:chMax val="0"/>
          <dgm:chPref val="0"/>
          <dgm:bulletEnabled val="1"/>
        </dgm:presLayoutVars>
      </dgm:prSet>
      <dgm:spPr/>
    </dgm:pt>
    <dgm:pt modelId="{CCE99852-906D-4A35-86E0-37B3EFDA9919}" type="pres">
      <dgm:prSet presAssocID="{CAA3BF6F-C1C8-4DDB-8E10-399899A42258}" presName="desTx" presStyleLbl="alignAccFollowNode1" presStyleIdx="0" presStyleCnt="1" custLinFactNeighborX="-691" custLinFactNeighborY="-4530">
        <dgm:presLayoutVars>
          <dgm:bulletEnabled val="1"/>
        </dgm:presLayoutVars>
      </dgm:prSet>
      <dgm:spPr/>
    </dgm:pt>
  </dgm:ptLst>
  <dgm:cxnLst>
    <dgm:cxn modelId="{5286321E-43EE-4455-A6F3-9B5BF71C2B14}" type="presOf" srcId="{B1453EB8-AB54-4C2B-B18C-652DC1CD2F56}" destId="{CCE99852-906D-4A35-86E0-37B3EFDA9919}" srcOrd="0" destOrd="0" presId="urn:microsoft.com/office/officeart/2005/8/layout/hList1"/>
    <dgm:cxn modelId="{9E79F323-B328-459D-9359-7C0180E6D259}" srcId="{CAA3BF6F-C1C8-4DDB-8E10-399899A42258}" destId="{B5B1A157-857D-4449-9491-B856AFB68282}" srcOrd="3" destOrd="0" parTransId="{88AE976F-A934-4420-AE2C-B9F26412613F}" sibTransId="{54102283-75B4-4FF7-853F-163F2B7731B7}"/>
    <dgm:cxn modelId="{4C31462A-611D-4DEA-BA08-7AF6BEA24F1A}" srcId="{CAA3BF6F-C1C8-4DDB-8E10-399899A42258}" destId="{358332F8-84C5-48C8-88A6-C4AE69ACD53A}" srcOrd="1" destOrd="0" parTransId="{D497970B-0810-4295-980B-EDC5AE5ADA88}" sibTransId="{E1B33DC4-79F0-4377-A6A7-EF4F800D74AF}"/>
    <dgm:cxn modelId="{6C35CB3E-EBC6-48E8-A299-C5BD9210A39A}" type="presOf" srcId="{358332F8-84C5-48C8-88A6-C4AE69ACD53A}" destId="{CCE99852-906D-4A35-86E0-37B3EFDA9919}" srcOrd="0" destOrd="1" presId="urn:microsoft.com/office/officeart/2005/8/layout/hList1"/>
    <dgm:cxn modelId="{4E5AE45C-B366-4282-8FDA-E7FE0F8E99DF}" type="presOf" srcId="{B5B1A157-857D-4449-9491-B856AFB68282}" destId="{CCE99852-906D-4A35-86E0-37B3EFDA9919}" srcOrd="0" destOrd="3" presId="urn:microsoft.com/office/officeart/2005/8/layout/hList1"/>
    <dgm:cxn modelId="{1C2F0B43-B885-4AA1-8DDD-0D5A320BE091}" srcId="{CAA3BF6F-C1C8-4DDB-8E10-399899A42258}" destId="{09348345-0C7E-4210-9D89-CDDC53D9F7BC}" srcOrd="2" destOrd="0" parTransId="{4C8B8CF9-A0C9-4C57-89FD-4D5F06A71615}" sibTransId="{CD8D3F87-9FC0-44AF-8A20-17C55E6EBB64}"/>
    <dgm:cxn modelId="{DABACC55-885C-4B44-BBEA-D83BAAF2B152}" type="presOf" srcId="{09348345-0C7E-4210-9D89-CDDC53D9F7BC}" destId="{CCE99852-906D-4A35-86E0-37B3EFDA9919}" srcOrd="0" destOrd="2" presId="urn:microsoft.com/office/officeart/2005/8/layout/hList1"/>
    <dgm:cxn modelId="{D9BC3089-3381-4D97-803D-D03ED7869BA5}" srcId="{CAA3BF6F-C1C8-4DDB-8E10-399899A42258}" destId="{B1453EB8-AB54-4C2B-B18C-652DC1CD2F56}" srcOrd="0" destOrd="0" parTransId="{657BBB73-2666-43F6-9491-F096008CFC70}" sibTransId="{70937C37-049F-4288-B845-7AC91BC6CD53}"/>
    <dgm:cxn modelId="{F9AB7DE5-9242-4E89-A8F9-7B80E3694308}" type="presOf" srcId="{CAA3BF6F-C1C8-4DDB-8E10-399899A42258}" destId="{E77CF775-AB5B-46CC-B3AB-109EB68E4C51}" srcOrd="0" destOrd="0" presId="urn:microsoft.com/office/officeart/2005/8/layout/hList1"/>
    <dgm:cxn modelId="{2F8303FB-5618-40E2-9A20-6173443CB6D1}" type="presOf" srcId="{1F6C354C-F06D-4254-BF40-A285B1C23E80}" destId="{E8368986-7B77-48EB-A296-B33E16BEB4A8}" srcOrd="0" destOrd="0" presId="urn:microsoft.com/office/officeart/2005/8/layout/hList1"/>
    <dgm:cxn modelId="{B614C5FF-B2CB-411A-9D02-5DF69A42D026}" srcId="{1F6C354C-F06D-4254-BF40-A285B1C23E80}" destId="{CAA3BF6F-C1C8-4DDB-8E10-399899A42258}" srcOrd="0" destOrd="0" parTransId="{BE79997C-4AA1-4ACA-BF7E-A2793F406520}" sibTransId="{485C37C6-7A1E-43A5-BFC6-5D537798B693}"/>
    <dgm:cxn modelId="{056D8D60-1E40-45D1-8AE6-0632B450509C}" type="presParOf" srcId="{E8368986-7B77-48EB-A296-B33E16BEB4A8}" destId="{31F5653C-03C3-42F9-92EA-EF14D166E41D}" srcOrd="0" destOrd="0" presId="urn:microsoft.com/office/officeart/2005/8/layout/hList1"/>
    <dgm:cxn modelId="{2FE4EBD7-1073-4183-842B-056B1E6E01F4}" type="presParOf" srcId="{31F5653C-03C3-42F9-92EA-EF14D166E41D}" destId="{E77CF775-AB5B-46CC-B3AB-109EB68E4C51}" srcOrd="0" destOrd="0" presId="urn:microsoft.com/office/officeart/2005/8/layout/hList1"/>
    <dgm:cxn modelId="{E7E8244E-E519-4732-B989-F0BC3E9A8D48}" type="presParOf" srcId="{31F5653C-03C3-42F9-92EA-EF14D166E41D}" destId="{CCE99852-906D-4A35-86E0-37B3EFDA99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C99D5-DCB9-4FED-8E9A-FFA16FD710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C844B7C-D4A7-4DBC-96BE-E49069ED44F8}">
      <dgm:prSet phldrT="[Text]"/>
      <dgm:spPr>
        <a:solidFill>
          <a:schemeClr val="bg2"/>
        </a:solidFill>
      </dgm:spPr>
      <dgm:t>
        <a:bodyPr/>
        <a:lstStyle/>
        <a:p>
          <a:pPr>
            <a:buClrTx/>
            <a:buSzTx/>
            <a:buFontTx/>
            <a:buNone/>
          </a:pPr>
          <a:r>
            <a:rPr kumimoji="0" lang="en-GB" b="0" i="0" u="none" strike="noStrike" cap="none" spc="0" normalizeH="0" baseline="0" noProof="0">
              <a:ln>
                <a:noFill/>
              </a:ln>
              <a:solidFill>
                <a:prstClr val="black"/>
              </a:solidFill>
              <a:effectLst/>
              <a:uLnTx/>
              <a:uFillTx/>
              <a:latin typeface="Arial"/>
            </a:rPr>
            <a:t>Warmer temperatures and changing precipitation patterns are impacting on Scotland’s water environment. </a:t>
          </a:r>
          <a:endParaRPr lang="en-GB" b="0" i="0"/>
        </a:p>
      </dgm:t>
    </dgm:pt>
    <dgm:pt modelId="{234851E5-087B-4307-8306-45AA632B5A05}" type="parTrans" cxnId="{C57776FB-2E88-4256-88F1-1E5EDDED619E}">
      <dgm:prSet/>
      <dgm:spPr/>
      <dgm:t>
        <a:bodyPr/>
        <a:lstStyle/>
        <a:p>
          <a:endParaRPr lang="en-GB" b="0" i="0"/>
        </a:p>
      </dgm:t>
    </dgm:pt>
    <dgm:pt modelId="{AEA17726-B2D0-427B-874E-0DF96A5628EE}" type="sibTrans" cxnId="{C57776FB-2E88-4256-88F1-1E5EDDED619E}">
      <dgm:prSet/>
      <dgm:spPr/>
      <dgm:t>
        <a:bodyPr/>
        <a:lstStyle/>
        <a:p>
          <a:endParaRPr lang="en-GB" b="0" i="0"/>
        </a:p>
      </dgm:t>
    </dgm:pt>
    <dgm:pt modelId="{E860561D-C87E-465F-A469-64391E499DF2}">
      <dgm:prSet/>
      <dgm:spPr>
        <a:solidFill>
          <a:schemeClr val="bg2"/>
        </a:solidFill>
      </dgm:spPr>
      <dgm:t>
        <a:bodyPr/>
        <a:lstStyle/>
        <a:p>
          <a:r>
            <a:rPr kumimoji="0" lang="en-GB" b="0" i="0" u="none" strike="noStrike" cap="none" spc="0" normalizeH="0" baseline="0" noProof="0">
              <a:ln>
                <a:noFill/>
              </a:ln>
              <a:solidFill>
                <a:prstClr val="black"/>
              </a:solidFill>
              <a:effectLst/>
              <a:uLnTx/>
              <a:uFillTx/>
              <a:latin typeface="Arial"/>
            </a:rPr>
            <a:t>Rainfall frequency, duration, intensity and total amounts are changing and snow accumulation and melting patterns are changing too. </a:t>
          </a:r>
        </a:p>
      </dgm:t>
    </dgm:pt>
    <dgm:pt modelId="{D20D4AD0-E589-4837-BAF7-7C0BD213099C}" type="parTrans" cxnId="{A6DB2DD5-1EF9-46FF-884F-162654A08685}">
      <dgm:prSet/>
      <dgm:spPr/>
      <dgm:t>
        <a:bodyPr/>
        <a:lstStyle/>
        <a:p>
          <a:endParaRPr lang="en-GB" b="0" i="0"/>
        </a:p>
      </dgm:t>
    </dgm:pt>
    <dgm:pt modelId="{6DF64EEA-B592-4030-AB96-335F60022326}" type="sibTrans" cxnId="{A6DB2DD5-1EF9-46FF-884F-162654A08685}">
      <dgm:prSet/>
      <dgm:spPr/>
      <dgm:t>
        <a:bodyPr/>
        <a:lstStyle/>
        <a:p>
          <a:endParaRPr lang="en-GB" b="0" i="0"/>
        </a:p>
      </dgm:t>
    </dgm:pt>
    <dgm:pt modelId="{817C682A-C5BE-44BE-B99B-2438236C086A}">
      <dgm:prSet/>
      <dgm:spPr>
        <a:solidFill>
          <a:schemeClr val="bg2"/>
        </a:solidFill>
      </dgm:spPr>
      <dgm:t>
        <a:bodyPr/>
        <a:lstStyle/>
        <a:p>
          <a:r>
            <a:rPr kumimoji="0" lang="en-GB" b="0" i="0" u="none" strike="noStrike" cap="none" spc="0" normalizeH="0" baseline="0" noProof="0">
              <a:ln>
                <a:noFill/>
              </a:ln>
              <a:solidFill>
                <a:prstClr val="black"/>
              </a:solidFill>
              <a:effectLst/>
              <a:uLnTx/>
              <a:uFillTx/>
              <a:latin typeface="Arial"/>
            </a:rPr>
            <a:t>In summer, Scotland is likely to see less rainfall over all and when it does rain storms are set to become more intense. We will have warmer, wetter winters with more periods of intense rain and less lasting snow. </a:t>
          </a:r>
        </a:p>
      </dgm:t>
    </dgm:pt>
    <dgm:pt modelId="{A18F1275-EE9F-405B-A2CE-3B8D09F5FA5A}" type="parTrans" cxnId="{9C024714-6B7B-4636-87DF-FC3F983E2B85}">
      <dgm:prSet/>
      <dgm:spPr/>
      <dgm:t>
        <a:bodyPr/>
        <a:lstStyle/>
        <a:p>
          <a:endParaRPr lang="en-GB" b="0" i="0"/>
        </a:p>
      </dgm:t>
    </dgm:pt>
    <dgm:pt modelId="{BF052E42-1DFF-45FA-B0F9-E9AF749FF686}" type="sibTrans" cxnId="{9C024714-6B7B-4636-87DF-FC3F983E2B85}">
      <dgm:prSet/>
      <dgm:spPr/>
      <dgm:t>
        <a:bodyPr/>
        <a:lstStyle/>
        <a:p>
          <a:endParaRPr lang="en-GB" b="0" i="0"/>
        </a:p>
      </dgm:t>
    </dgm:pt>
    <dgm:pt modelId="{DFEF0BCC-BB73-4FDA-87D4-17F88E7A7C38}" type="pres">
      <dgm:prSet presAssocID="{8F2C99D5-DCB9-4FED-8E9A-FFA16FD710AE}" presName="diagram" presStyleCnt="0">
        <dgm:presLayoutVars>
          <dgm:dir/>
          <dgm:resizeHandles val="exact"/>
        </dgm:presLayoutVars>
      </dgm:prSet>
      <dgm:spPr/>
    </dgm:pt>
    <dgm:pt modelId="{F78B455D-11C5-4BA8-A387-C154A2715029}" type="pres">
      <dgm:prSet presAssocID="{EC844B7C-D4A7-4DBC-96BE-E49069ED44F8}" presName="node" presStyleLbl="node1" presStyleIdx="0" presStyleCnt="3">
        <dgm:presLayoutVars>
          <dgm:bulletEnabled val="1"/>
        </dgm:presLayoutVars>
      </dgm:prSet>
      <dgm:spPr/>
    </dgm:pt>
    <dgm:pt modelId="{33F72325-2613-4AE1-9700-2B3DFA5AEB52}" type="pres">
      <dgm:prSet presAssocID="{AEA17726-B2D0-427B-874E-0DF96A5628EE}" presName="sibTrans" presStyleCnt="0"/>
      <dgm:spPr/>
    </dgm:pt>
    <dgm:pt modelId="{0B637CDC-A635-4918-966A-8175D155F14B}" type="pres">
      <dgm:prSet presAssocID="{E860561D-C87E-465F-A469-64391E499DF2}" presName="node" presStyleLbl="node1" presStyleIdx="1" presStyleCnt="3">
        <dgm:presLayoutVars>
          <dgm:bulletEnabled val="1"/>
        </dgm:presLayoutVars>
      </dgm:prSet>
      <dgm:spPr/>
    </dgm:pt>
    <dgm:pt modelId="{5DD9C155-79DC-477C-867D-E7DB59525A4E}" type="pres">
      <dgm:prSet presAssocID="{6DF64EEA-B592-4030-AB96-335F60022326}" presName="sibTrans" presStyleCnt="0"/>
      <dgm:spPr/>
    </dgm:pt>
    <dgm:pt modelId="{97D8EC94-8727-4899-A2A3-56CEBC7E1BEC}" type="pres">
      <dgm:prSet presAssocID="{817C682A-C5BE-44BE-B99B-2438236C086A}" presName="node" presStyleLbl="node1" presStyleIdx="2" presStyleCnt="3">
        <dgm:presLayoutVars>
          <dgm:bulletEnabled val="1"/>
        </dgm:presLayoutVars>
      </dgm:prSet>
      <dgm:spPr/>
    </dgm:pt>
  </dgm:ptLst>
  <dgm:cxnLst>
    <dgm:cxn modelId="{9C024714-6B7B-4636-87DF-FC3F983E2B85}" srcId="{8F2C99D5-DCB9-4FED-8E9A-FFA16FD710AE}" destId="{817C682A-C5BE-44BE-B99B-2438236C086A}" srcOrd="2" destOrd="0" parTransId="{A18F1275-EE9F-405B-A2CE-3B8D09F5FA5A}" sibTransId="{BF052E42-1DFF-45FA-B0F9-E9AF749FF686}"/>
    <dgm:cxn modelId="{F1D6E355-DC7A-424E-9998-1B3AF78CB4D1}" type="presOf" srcId="{E860561D-C87E-465F-A469-64391E499DF2}" destId="{0B637CDC-A635-4918-966A-8175D155F14B}" srcOrd="0" destOrd="0" presId="urn:microsoft.com/office/officeart/2005/8/layout/default"/>
    <dgm:cxn modelId="{CF6D1788-869C-4706-A117-8B1AD2D6312C}" type="presOf" srcId="{EC844B7C-D4A7-4DBC-96BE-E49069ED44F8}" destId="{F78B455D-11C5-4BA8-A387-C154A2715029}" srcOrd="0" destOrd="0" presId="urn:microsoft.com/office/officeart/2005/8/layout/default"/>
    <dgm:cxn modelId="{E942BBA0-C3BA-4C5C-8980-0DC56E0F6A4D}" type="presOf" srcId="{8F2C99D5-DCB9-4FED-8E9A-FFA16FD710AE}" destId="{DFEF0BCC-BB73-4FDA-87D4-17F88E7A7C38}" srcOrd="0" destOrd="0" presId="urn:microsoft.com/office/officeart/2005/8/layout/default"/>
    <dgm:cxn modelId="{A6DB2DD5-1EF9-46FF-884F-162654A08685}" srcId="{8F2C99D5-DCB9-4FED-8E9A-FFA16FD710AE}" destId="{E860561D-C87E-465F-A469-64391E499DF2}" srcOrd="1" destOrd="0" parTransId="{D20D4AD0-E589-4837-BAF7-7C0BD213099C}" sibTransId="{6DF64EEA-B592-4030-AB96-335F60022326}"/>
    <dgm:cxn modelId="{C673FCF0-E176-44FB-AA72-584E472DE646}" type="presOf" srcId="{817C682A-C5BE-44BE-B99B-2438236C086A}" destId="{97D8EC94-8727-4899-A2A3-56CEBC7E1BEC}" srcOrd="0" destOrd="0" presId="urn:microsoft.com/office/officeart/2005/8/layout/default"/>
    <dgm:cxn modelId="{C57776FB-2E88-4256-88F1-1E5EDDED619E}" srcId="{8F2C99D5-DCB9-4FED-8E9A-FFA16FD710AE}" destId="{EC844B7C-D4A7-4DBC-96BE-E49069ED44F8}" srcOrd="0" destOrd="0" parTransId="{234851E5-087B-4307-8306-45AA632B5A05}" sibTransId="{AEA17726-B2D0-427B-874E-0DF96A5628EE}"/>
    <dgm:cxn modelId="{CB152DDF-062B-4074-AE9E-0EE8F8B473C1}" type="presParOf" srcId="{DFEF0BCC-BB73-4FDA-87D4-17F88E7A7C38}" destId="{F78B455D-11C5-4BA8-A387-C154A2715029}" srcOrd="0" destOrd="0" presId="urn:microsoft.com/office/officeart/2005/8/layout/default"/>
    <dgm:cxn modelId="{FE5FC1D9-1DB2-4D02-AE36-80444F93BBD8}" type="presParOf" srcId="{DFEF0BCC-BB73-4FDA-87D4-17F88E7A7C38}" destId="{33F72325-2613-4AE1-9700-2B3DFA5AEB52}" srcOrd="1" destOrd="0" presId="urn:microsoft.com/office/officeart/2005/8/layout/default"/>
    <dgm:cxn modelId="{51AAF568-7171-43EA-BA06-C568F21FD543}" type="presParOf" srcId="{DFEF0BCC-BB73-4FDA-87D4-17F88E7A7C38}" destId="{0B637CDC-A635-4918-966A-8175D155F14B}" srcOrd="2" destOrd="0" presId="urn:microsoft.com/office/officeart/2005/8/layout/default"/>
    <dgm:cxn modelId="{274A1C60-C7C1-43F4-B888-58F18720E69F}" type="presParOf" srcId="{DFEF0BCC-BB73-4FDA-87D4-17F88E7A7C38}" destId="{5DD9C155-79DC-477C-867D-E7DB59525A4E}" srcOrd="3" destOrd="0" presId="urn:microsoft.com/office/officeart/2005/8/layout/default"/>
    <dgm:cxn modelId="{108CFF77-7F3E-467F-8573-3DF253FF8A2E}" type="presParOf" srcId="{DFEF0BCC-BB73-4FDA-87D4-17F88E7A7C38}" destId="{97D8EC94-8727-4899-A2A3-56CEBC7E1BE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624B9-D31F-4CEF-A00A-62824B318DB4}"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458DED3B-C03E-44E5-BDB6-4BD99D2B85C1}">
      <dgm:prSet/>
      <dgm:spPr/>
      <dgm:t>
        <a:bodyPr/>
        <a:lstStyle/>
        <a:p>
          <a:pPr>
            <a:lnSpc>
              <a:spcPct val="100000"/>
            </a:lnSpc>
          </a:pPr>
          <a:r>
            <a:rPr lang="en-GB"/>
            <a:t>The need for new legislation has been agreed and seen as essential </a:t>
          </a:r>
          <a:endParaRPr lang="en-US"/>
        </a:p>
      </dgm:t>
    </dgm:pt>
    <dgm:pt modelId="{DF40E1C2-2DA0-4CAD-A5A7-A9EC205D2F57}" type="parTrans" cxnId="{5101A87C-68F4-45BA-A6DD-A84083AC3FC8}">
      <dgm:prSet/>
      <dgm:spPr/>
      <dgm:t>
        <a:bodyPr/>
        <a:lstStyle/>
        <a:p>
          <a:endParaRPr lang="en-US"/>
        </a:p>
      </dgm:t>
    </dgm:pt>
    <dgm:pt modelId="{707F11E3-B80A-479C-BEB0-12ACE74BBD3F}" type="sibTrans" cxnId="{5101A87C-68F4-45BA-A6DD-A84083AC3FC8}">
      <dgm:prSet/>
      <dgm:spPr/>
      <dgm:t>
        <a:bodyPr/>
        <a:lstStyle/>
        <a:p>
          <a:endParaRPr lang="en-US"/>
        </a:p>
      </dgm:t>
    </dgm:pt>
    <dgm:pt modelId="{3EF88432-0671-47A3-AC85-84348D42E1AD}">
      <dgm:prSet/>
      <dgm:spPr/>
      <dgm:t>
        <a:bodyPr/>
        <a:lstStyle/>
        <a:p>
          <a:pPr>
            <a:lnSpc>
              <a:spcPct val="100000"/>
            </a:lnSpc>
          </a:pPr>
          <a:r>
            <a:rPr lang="en-GB"/>
            <a:t>Bringing forward policy for decisions in September setting out key policies and EU Directive alignment considerations </a:t>
          </a:r>
          <a:endParaRPr lang="en-US"/>
        </a:p>
      </dgm:t>
    </dgm:pt>
    <dgm:pt modelId="{7FB0F5C6-DC9B-429F-9CD2-9DC2A30F9BF2}" type="parTrans" cxnId="{6B28CE62-9B61-465A-BFD5-452005964F9B}">
      <dgm:prSet/>
      <dgm:spPr/>
      <dgm:t>
        <a:bodyPr/>
        <a:lstStyle/>
        <a:p>
          <a:endParaRPr lang="en-US"/>
        </a:p>
      </dgm:t>
    </dgm:pt>
    <dgm:pt modelId="{E5BBF59D-6740-4990-AEC3-514AFD2C6A98}" type="sibTrans" cxnId="{6B28CE62-9B61-465A-BFD5-452005964F9B}">
      <dgm:prSet/>
      <dgm:spPr/>
      <dgm:t>
        <a:bodyPr/>
        <a:lstStyle/>
        <a:p>
          <a:endParaRPr lang="en-US"/>
        </a:p>
      </dgm:t>
    </dgm:pt>
    <dgm:pt modelId="{6FF7EB9D-CBAA-4A0C-97BC-31F901E7DEA8}">
      <dgm:prSet/>
      <dgm:spPr/>
      <dgm:t>
        <a:bodyPr/>
        <a:lstStyle/>
        <a:p>
          <a:pPr>
            <a:lnSpc>
              <a:spcPct val="100000"/>
            </a:lnSpc>
          </a:pPr>
          <a:r>
            <a:rPr lang="en-GB"/>
            <a:t>Currently in discussion on timing of legislation coming forward </a:t>
          </a:r>
          <a:endParaRPr lang="en-US"/>
        </a:p>
      </dgm:t>
    </dgm:pt>
    <dgm:pt modelId="{6C62F283-50DE-4F22-A001-1D34B831914F}" type="parTrans" cxnId="{DF3732DA-96DE-443B-A617-94FFA4A7B380}">
      <dgm:prSet/>
      <dgm:spPr/>
      <dgm:t>
        <a:bodyPr/>
        <a:lstStyle/>
        <a:p>
          <a:endParaRPr lang="en-US"/>
        </a:p>
      </dgm:t>
    </dgm:pt>
    <dgm:pt modelId="{9D93C4D1-4A75-4357-B4F1-2255163CB944}" type="sibTrans" cxnId="{DF3732DA-96DE-443B-A617-94FFA4A7B380}">
      <dgm:prSet/>
      <dgm:spPr/>
      <dgm:t>
        <a:bodyPr/>
        <a:lstStyle/>
        <a:p>
          <a:endParaRPr lang="en-US"/>
        </a:p>
      </dgm:t>
    </dgm:pt>
    <dgm:pt modelId="{B15D6F86-B076-4E0E-889E-D8C1D30AD1FE}">
      <dgm:prSet/>
      <dgm:spPr/>
      <dgm:t>
        <a:bodyPr/>
        <a:lstStyle/>
        <a:p>
          <a:pPr>
            <a:lnSpc>
              <a:spcPct val="100000"/>
            </a:lnSpc>
          </a:pPr>
          <a:r>
            <a:rPr lang="en-GB"/>
            <a:t>Consultation on more detailed legislative proposals and impact assessments will be required, and will include further engagement sessions with stakeholders </a:t>
          </a:r>
          <a:endParaRPr lang="en-US"/>
        </a:p>
      </dgm:t>
    </dgm:pt>
    <dgm:pt modelId="{7E24F774-2872-4729-8F32-CBD566D5B854}" type="parTrans" cxnId="{9016DF3B-AA0D-44C5-81B3-4E3755D8D7B5}">
      <dgm:prSet/>
      <dgm:spPr/>
      <dgm:t>
        <a:bodyPr/>
        <a:lstStyle/>
        <a:p>
          <a:endParaRPr lang="en-US"/>
        </a:p>
      </dgm:t>
    </dgm:pt>
    <dgm:pt modelId="{A89594C4-C08D-43C1-890A-852D3238E8A1}" type="sibTrans" cxnId="{9016DF3B-AA0D-44C5-81B3-4E3755D8D7B5}">
      <dgm:prSet/>
      <dgm:spPr/>
      <dgm:t>
        <a:bodyPr/>
        <a:lstStyle/>
        <a:p>
          <a:endParaRPr lang="en-US"/>
        </a:p>
      </dgm:t>
    </dgm:pt>
    <dgm:pt modelId="{89D0A2FD-BAAE-428C-B2D6-53C3349E4D97}" type="pres">
      <dgm:prSet presAssocID="{800624B9-D31F-4CEF-A00A-62824B318DB4}" presName="root" presStyleCnt="0">
        <dgm:presLayoutVars>
          <dgm:dir/>
          <dgm:resizeHandles val="exact"/>
        </dgm:presLayoutVars>
      </dgm:prSet>
      <dgm:spPr/>
    </dgm:pt>
    <dgm:pt modelId="{371E797C-FD96-427E-A08F-78C7F012A4ED}" type="pres">
      <dgm:prSet presAssocID="{458DED3B-C03E-44E5-BDB6-4BD99D2B85C1}" presName="compNode" presStyleCnt="0"/>
      <dgm:spPr/>
    </dgm:pt>
    <dgm:pt modelId="{FC0F3F25-40D9-460D-AB56-ADE758A8387D}" type="pres">
      <dgm:prSet presAssocID="{458DED3B-C03E-44E5-BDB6-4BD99D2B85C1}" presName="bgRect" presStyleLbl="bgShp" presStyleIdx="0" presStyleCnt="4"/>
      <dgm:spPr/>
    </dgm:pt>
    <dgm:pt modelId="{E1F9912C-CF84-4520-9D8B-ACC8FA21C873}" type="pres">
      <dgm:prSet presAssocID="{458DED3B-C03E-44E5-BDB6-4BD99D2B85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5B7390F1-46B4-453B-BF86-0DE472DAC94B}" type="pres">
      <dgm:prSet presAssocID="{458DED3B-C03E-44E5-BDB6-4BD99D2B85C1}" presName="spaceRect" presStyleCnt="0"/>
      <dgm:spPr/>
    </dgm:pt>
    <dgm:pt modelId="{E2CC6943-FB7D-409F-9D22-69E72FFE4F5B}" type="pres">
      <dgm:prSet presAssocID="{458DED3B-C03E-44E5-BDB6-4BD99D2B85C1}" presName="parTx" presStyleLbl="revTx" presStyleIdx="0" presStyleCnt="4">
        <dgm:presLayoutVars>
          <dgm:chMax val="0"/>
          <dgm:chPref val="0"/>
        </dgm:presLayoutVars>
      </dgm:prSet>
      <dgm:spPr/>
    </dgm:pt>
    <dgm:pt modelId="{6C38D668-DAF7-4A1B-BD30-DBF5DDE222A1}" type="pres">
      <dgm:prSet presAssocID="{707F11E3-B80A-479C-BEB0-12ACE74BBD3F}" presName="sibTrans" presStyleCnt="0"/>
      <dgm:spPr/>
    </dgm:pt>
    <dgm:pt modelId="{1F5F2E6C-4CCC-494D-A97A-780F56F64C86}" type="pres">
      <dgm:prSet presAssocID="{3EF88432-0671-47A3-AC85-84348D42E1AD}" presName="compNode" presStyleCnt="0"/>
      <dgm:spPr/>
    </dgm:pt>
    <dgm:pt modelId="{DD0BF42B-961E-4D48-A956-A6D927A26178}" type="pres">
      <dgm:prSet presAssocID="{3EF88432-0671-47A3-AC85-84348D42E1AD}" presName="bgRect" presStyleLbl="bgShp" presStyleIdx="1" presStyleCnt="4"/>
      <dgm:spPr/>
    </dgm:pt>
    <dgm:pt modelId="{50BD960E-CED4-4A5E-84E0-1BF763D892F6}" type="pres">
      <dgm:prSet presAssocID="{3EF88432-0671-47A3-AC85-84348D42E1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85B53E1-FAA7-491E-9D0D-A762C62B516A}" type="pres">
      <dgm:prSet presAssocID="{3EF88432-0671-47A3-AC85-84348D42E1AD}" presName="spaceRect" presStyleCnt="0"/>
      <dgm:spPr/>
    </dgm:pt>
    <dgm:pt modelId="{C74C8772-BA5C-4212-BCC8-E64B08CA67F3}" type="pres">
      <dgm:prSet presAssocID="{3EF88432-0671-47A3-AC85-84348D42E1AD}" presName="parTx" presStyleLbl="revTx" presStyleIdx="1" presStyleCnt="4">
        <dgm:presLayoutVars>
          <dgm:chMax val="0"/>
          <dgm:chPref val="0"/>
        </dgm:presLayoutVars>
      </dgm:prSet>
      <dgm:spPr/>
    </dgm:pt>
    <dgm:pt modelId="{69C9B08A-4173-43D3-AEF4-FE9F0377F367}" type="pres">
      <dgm:prSet presAssocID="{E5BBF59D-6740-4990-AEC3-514AFD2C6A98}" presName="sibTrans" presStyleCnt="0"/>
      <dgm:spPr/>
    </dgm:pt>
    <dgm:pt modelId="{D75B93F1-DD06-4E2B-9186-85583B0D4348}" type="pres">
      <dgm:prSet presAssocID="{6FF7EB9D-CBAA-4A0C-97BC-31F901E7DEA8}" presName="compNode" presStyleCnt="0"/>
      <dgm:spPr/>
    </dgm:pt>
    <dgm:pt modelId="{B5B46C5C-61AE-4934-A445-2F1AD58789D9}" type="pres">
      <dgm:prSet presAssocID="{6FF7EB9D-CBAA-4A0C-97BC-31F901E7DEA8}" presName="bgRect" presStyleLbl="bgShp" presStyleIdx="2" presStyleCnt="4"/>
      <dgm:spPr/>
    </dgm:pt>
    <dgm:pt modelId="{6FF3B473-8A38-4B6E-B0DC-F1C6395EF080}" type="pres">
      <dgm:prSet presAssocID="{6FF7EB9D-CBAA-4A0C-97BC-31F901E7DE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27C966E-3CC2-40E3-AFBD-CCE3FEC492D7}" type="pres">
      <dgm:prSet presAssocID="{6FF7EB9D-CBAA-4A0C-97BC-31F901E7DEA8}" presName="spaceRect" presStyleCnt="0"/>
      <dgm:spPr/>
    </dgm:pt>
    <dgm:pt modelId="{1A5E34C6-73F2-4809-86B9-1DE7342818E1}" type="pres">
      <dgm:prSet presAssocID="{6FF7EB9D-CBAA-4A0C-97BC-31F901E7DEA8}" presName="parTx" presStyleLbl="revTx" presStyleIdx="2" presStyleCnt="4">
        <dgm:presLayoutVars>
          <dgm:chMax val="0"/>
          <dgm:chPref val="0"/>
        </dgm:presLayoutVars>
      </dgm:prSet>
      <dgm:spPr/>
    </dgm:pt>
    <dgm:pt modelId="{67C90FDC-E408-4FBB-BEC1-0F9FEF936108}" type="pres">
      <dgm:prSet presAssocID="{9D93C4D1-4A75-4357-B4F1-2255163CB944}" presName="sibTrans" presStyleCnt="0"/>
      <dgm:spPr/>
    </dgm:pt>
    <dgm:pt modelId="{1CEC0EA6-57D0-42B6-BCF6-A3EEF584EFEE}" type="pres">
      <dgm:prSet presAssocID="{B15D6F86-B076-4E0E-889E-D8C1D30AD1FE}" presName="compNode" presStyleCnt="0"/>
      <dgm:spPr/>
    </dgm:pt>
    <dgm:pt modelId="{0E54A7EC-B8A9-4CB5-993A-603B596232BA}" type="pres">
      <dgm:prSet presAssocID="{B15D6F86-B076-4E0E-889E-D8C1D30AD1FE}" presName="bgRect" presStyleLbl="bgShp" presStyleIdx="3" presStyleCnt="4"/>
      <dgm:spPr/>
    </dgm:pt>
    <dgm:pt modelId="{2AE8AFC1-59B7-4D7A-8094-6DCEDFE180EA}" type="pres">
      <dgm:prSet presAssocID="{B15D6F86-B076-4E0E-889E-D8C1D30AD1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93EA164A-E664-4201-82A8-B87A239C174F}" type="pres">
      <dgm:prSet presAssocID="{B15D6F86-B076-4E0E-889E-D8C1D30AD1FE}" presName="spaceRect" presStyleCnt="0"/>
      <dgm:spPr/>
    </dgm:pt>
    <dgm:pt modelId="{B75C82C3-7095-4BB5-A27A-34A68EA2E151}" type="pres">
      <dgm:prSet presAssocID="{B15D6F86-B076-4E0E-889E-D8C1D30AD1FE}" presName="parTx" presStyleLbl="revTx" presStyleIdx="3" presStyleCnt="4">
        <dgm:presLayoutVars>
          <dgm:chMax val="0"/>
          <dgm:chPref val="0"/>
        </dgm:presLayoutVars>
      </dgm:prSet>
      <dgm:spPr/>
    </dgm:pt>
  </dgm:ptLst>
  <dgm:cxnLst>
    <dgm:cxn modelId="{0E331415-6B4F-4611-99AA-2094B4698857}" type="presOf" srcId="{B15D6F86-B076-4E0E-889E-D8C1D30AD1FE}" destId="{B75C82C3-7095-4BB5-A27A-34A68EA2E151}" srcOrd="0" destOrd="0" presId="urn:microsoft.com/office/officeart/2018/2/layout/IconVerticalSolidList"/>
    <dgm:cxn modelId="{838C6E33-B36E-40A3-A1A1-B25543256C4A}" type="presOf" srcId="{6FF7EB9D-CBAA-4A0C-97BC-31F901E7DEA8}" destId="{1A5E34C6-73F2-4809-86B9-1DE7342818E1}" srcOrd="0" destOrd="0" presId="urn:microsoft.com/office/officeart/2018/2/layout/IconVerticalSolidList"/>
    <dgm:cxn modelId="{9016DF3B-AA0D-44C5-81B3-4E3755D8D7B5}" srcId="{800624B9-D31F-4CEF-A00A-62824B318DB4}" destId="{B15D6F86-B076-4E0E-889E-D8C1D30AD1FE}" srcOrd="3" destOrd="0" parTransId="{7E24F774-2872-4729-8F32-CBD566D5B854}" sibTransId="{A89594C4-C08D-43C1-890A-852D3238E8A1}"/>
    <dgm:cxn modelId="{6B28CE62-9B61-465A-BFD5-452005964F9B}" srcId="{800624B9-D31F-4CEF-A00A-62824B318DB4}" destId="{3EF88432-0671-47A3-AC85-84348D42E1AD}" srcOrd="1" destOrd="0" parTransId="{7FB0F5C6-DC9B-429F-9CD2-9DC2A30F9BF2}" sibTransId="{E5BBF59D-6740-4990-AEC3-514AFD2C6A98}"/>
    <dgm:cxn modelId="{081E7354-7231-4AFD-812A-7D75C0B66892}" type="presOf" srcId="{3EF88432-0671-47A3-AC85-84348D42E1AD}" destId="{C74C8772-BA5C-4212-BCC8-E64B08CA67F3}" srcOrd="0" destOrd="0" presId="urn:microsoft.com/office/officeart/2018/2/layout/IconVerticalSolidList"/>
    <dgm:cxn modelId="{21A1EF55-1A90-4F05-BF54-AC6B0620D038}" type="presOf" srcId="{458DED3B-C03E-44E5-BDB6-4BD99D2B85C1}" destId="{E2CC6943-FB7D-409F-9D22-69E72FFE4F5B}" srcOrd="0" destOrd="0" presId="urn:microsoft.com/office/officeart/2018/2/layout/IconVerticalSolidList"/>
    <dgm:cxn modelId="{6C806F57-3363-47FD-B830-FECF6F859B9E}" type="presOf" srcId="{800624B9-D31F-4CEF-A00A-62824B318DB4}" destId="{89D0A2FD-BAAE-428C-B2D6-53C3349E4D97}" srcOrd="0" destOrd="0" presId="urn:microsoft.com/office/officeart/2018/2/layout/IconVerticalSolidList"/>
    <dgm:cxn modelId="{5101A87C-68F4-45BA-A6DD-A84083AC3FC8}" srcId="{800624B9-D31F-4CEF-A00A-62824B318DB4}" destId="{458DED3B-C03E-44E5-BDB6-4BD99D2B85C1}" srcOrd="0" destOrd="0" parTransId="{DF40E1C2-2DA0-4CAD-A5A7-A9EC205D2F57}" sibTransId="{707F11E3-B80A-479C-BEB0-12ACE74BBD3F}"/>
    <dgm:cxn modelId="{DF3732DA-96DE-443B-A617-94FFA4A7B380}" srcId="{800624B9-D31F-4CEF-A00A-62824B318DB4}" destId="{6FF7EB9D-CBAA-4A0C-97BC-31F901E7DEA8}" srcOrd="2" destOrd="0" parTransId="{6C62F283-50DE-4F22-A001-1D34B831914F}" sibTransId="{9D93C4D1-4A75-4357-B4F1-2255163CB944}"/>
    <dgm:cxn modelId="{458C7633-F69B-43DC-9C07-3640B2CD8E21}" type="presParOf" srcId="{89D0A2FD-BAAE-428C-B2D6-53C3349E4D97}" destId="{371E797C-FD96-427E-A08F-78C7F012A4ED}" srcOrd="0" destOrd="0" presId="urn:microsoft.com/office/officeart/2018/2/layout/IconVerticalSolidList"/>
    <dgm:cxn modelId="{2602992B-F1C3-471A-811D-952DB9108FBB}" type="presParOf" srcId="{371E797C-FD96-427E-A08F-78C7F012A4ED}" destId="{FC0F3F25-40D9-460D-AB56-ADE758A8387D}" srcOrd="0" destOrd="0" presId="urn:microsoft.com/office/officeart/2018/2/layout/IconVerticalSolidList"/>
    <dgm:cxn modelId="{74DE7C43-69E0-43F7-9A38-0337BEC6B4D0}" type="presParOf" srcId="{371E797C-FD96-427E-A08F-78C7F012A4ED}" destId="{E1F9912C-CF84-4520-9D8B-ACC8FA21C873}" srcOrd="1" destOrd="0" presId="urn:microsoft.com/office/officeart/2018/2/layout/IconVerticalSolidList"/>
    <dgm:cxn modelId="{03D8BB82-F83A-417F-A33E-DDD9E77D9B7E}" type="presParOf" srcId="{371E797C-FD96-427E-A08F-78C7F012A4ED}" destId="{5B7390F1-46B4-453B-BF86-0DE472DAC94B}" srcOrd="2" destOrd="0" presId="urn:microsoft.com/office/officeart/2018/2/layout/IconVerticalSolidList"/>
    <dgm:cxn modelId="{F0C73F46-0395-48CE-9D7D-F73D9C432FBA}" type="presParOf" srcId="{371E797C-FD96-427E-A08F-78C7F012A4ED}" destId="{E2CC6943-FB7D-409F-9D22-69E72FFE4F5B}" srcOrd="3" destOrd="0" presId="urn:microsoft.com/office/officeart/2018/2/layout/IconVerticalSolidList"/>
    <dgm:cxn modelId="{7DA48C2E-76C5-418F-82E1-D6261ADA6CC0}" type="presParOf" srcId="{89D0A2FD-BAAE-428C-B2D6-53C3349E4D97}" destId="{6C38D668-DAF7-4A1B-BD30-DBF5DDE222A1}" srcOrd="1" destOrd="0" presId="urn:microsoft.com/office/officeart/2018/2/layout/IconVerticalSolidList"/>
    <dgm:cxn modelId="{5FBC0AEB-0443-42DF-BE17-0F47F5D18CA8}" type="presParOf" srcId="{89D0A2FD-BAAE-428C-B2D6-53C3349E4D97}" destId="{1F5F2E6C-4CCC-494D-A97A-780F56F64C86}" srcOrd="2" destOrd="0" presId="urn:microsoft.com/office/officeart/2018/2/layout/IconVerticalSolidList"/>
    <dgm:cxn modelId="{81380AF9-DE2B-4117-8660-B071A6E9FCFB}" type="presParOf" srcId="{1F5F2E6C-4CCC-494D-A97A-780F56F64C86}" destId="{DD0BF42B-961E-4D48-A956-A6D927A26178}" srcOrd="0" destOrd="0" presId="urn:microsoft.com/office/officeart/2018/2/layout/IconVerticalSolidList"/>
    <dgm:cxn modelId="{0B99776C-32A3-4D59-AF08-BBEB4C17B1E6}" type="presParOf" srcId="{1F5F2E6C-4CCC-494D-A97A-780F56F64C86}" destId="{50BD960E-CED4-4A5E-84E0-1BF763D892F6}" srcOrd="1" destOrd="0" presId="urn:microsoft.com/office/officeart/2018/2/layout/IconVerticalSolidList"/>
    <dgm:cxn modelId="{F12A701E-725E-4196-A35A-2FB1078A6E01}" type="presParOf" srcId="{1F5F2E6C-4CCC-494D-A97A-780F56F64C86}" destId="{585B53E1-FAA7-491E-9D0D-A762C62B516A}" srcOrd="2" destOrd="0" presId="urn:microsoft.com/office/officeart/2018/2/layout/IconVerticalSolidList"/>
    <dgm:cxn modelId="{8794D34D-C421-43BC-8A02-9773AAC0A96A}" type="presParOf" srcId="{1F5F2E6C-4CCC-494D-A97A-780F56F64C86}" destId="{C74C8772-BA5C-4212-BCC8-E64B08CA67F3}" srcOrd="3" destOrd="0" presId="urn:microsoft.com/office/officeart/2018/2/layout/IconVerticalSolidList"/>
    <dgm:cxn modelId="{75FEEED1-5C0D-431C-9D6C-E2979A53ABB7}" type="presParOf" srcId="{89D0A2FD-BAAE-428C-B2D6-53C3349E4D97}" destId="{69C9B08A-4173-43D3-AEF4-FE9F0377F367}" srcOrd="3" destOrd="0" presId="urn:microsoft.com/office/officeart/2018/2/layout/IconVerticalSolidList"/>
    <dgm:cxn modelId="{A50F9763-ADDB-4DBA-B8E8-73D20FE3DDAD}" type="presParOf" srcId="{89D0A2FD-BAAE-428C-B2D6-53C3349E4D97}" destId="{D75B93F1-DD06-4E2B-9186-85583B0D4348}" srcOrd="4" destOrd="0" presId="urn:microsoft.com/office/officeart/2018/2/layout/IconVerticalSolidList"/>
    <dgm:cxn modelId="{18809715-4F5D-4B52-9AB0-4C9C1250317B}" type="presParOf" srcId="{D75B93F1-DD06-4E2B-9186-85583B0D4348}" destId="{B5B46C5C-61AE-4934-A445-2F1AD58789D9}" srcOrd="0" destOrd="0" presId="urn:microsoft.com/office/officeart/2018/2/layout/IconVerticalSolidList"/>
    <dgm:cxn modelId="{5E4156CA-AFF5-4712-BAAE-579155619BD7}" type="presParOf" srcId="{D75B93F1-DD06-4E2B-9186-85583B0D4348}" destId="{6FF3B473-8A38-4B6E-B0DC-F1C6395EF080}" srcOrd="1" destOrd="0" presId="urn:microsoft.com/office/officeart/2018/2/layout/IconVerticalSolidList"/>
    <dgm:cxn modelId="{79690437-4948-426D-B3B2-27B9DF62139B}" type="presParOf" srcId="{D75B93F1-DD06-4E2B-9186-85583B0D4348}" destId="{427C966E-3CC2-40E3-AFBD-CCE3FEC492D7}" srcOrd="2" destOrd="0" presId="urn:microsoft.com/office/officeart/2018/2/layout/IconVerticalSolidList"/>
    <dgm:cxn modelId="{651B5ECE-D123-45F8-B482-BC4F5C4D7354}" type="presParOf" srcId="{D75B93F1-DD06-4E2B-9186-85583B0D4348}" destId="{1A5E34C6-73F2-4809-86B9-1DE7342818E1}" srcOrd="3" destOrd="0" presId="urn:microsoft.com/office/officeart/2018/2/layout/IconVerticalSolidList"/>
    <dgm:cxn modelId="{8FBC8FD0-47B2-4FB1-AE99-8F229B86DED2}" type="presParOf" srcId="{89D0A2FD-BAAE-428C-B2D6-53C3349E4D97}" destId="{67C90FDC-E408-4FBB-BEC1-0F9FEF936108}" srcOrd="5" destOrd="0" presId="urn:microsoft.com/office/officeart/2018/2/layout/IconVerticalSolidList"/>
    <dgm:cxn modelId="{0DAF1CEE-8A40-496E-8014-EE77E7721BAA}" type="presParOf" srcId="{89D0A2FD-BAAE-428C-B2D6-53C3349E4D97}" destId="{1CEC0EA6-57D0-42B6-BCF6-A3EEF584EFEE}" srcOrd="6" destOrd="0" presId="urn:microsoft.com/office/officeart/2018/2/layout/IconVerticalSolidList"/>
    <dgm:cxn modelId="{B3E79C53-3CBB-49C5-9597-E1326AF082B2}" type="presParOf" srcId="{1CEC0EA6-57D0-42B6-BCF6-A3EEF584EFEE}" destId="{0E54A7EC-B8A9-4CB5-993A-603B596232BA}" srcOrd="0" destOrd="0" presId="urn:microsoft.com/office/officeart/2018/2/layout/IconVerticalSolidList"/>
    <dgm:cxn modelId="{6B198BBE-59C0-4D0D-9BA7-7E752140DB48}" type="presParOf" srcId="{1CEC0EA6-57D0-42B6-BCF6-A3EEF584EFEE}" destId="{2AE8AFC1-59B7-4D7A-8094-6DCEDFE180EA}" srcOrd="1" destOrd="0" presId="urn:microsoft.com/office/officeart/2018/2/layout/IconVerticalSolidList"/>
    <dgm:cxn modelId="{2113CDF8-523F-47F9-82D5-7EE59B5C1255}" type="presParOf" srcId="{1CEC0EA6-57D0-42B6-BCF6-A3EEF584EFEE}" destId="{93EA164A-E664-4201-82A8-B87A239C174F}" srcOrd="2" destOrd="0" presId="urn:microsoft.com/office/officeart/2018/2/layout/IconVerticalSolidList"/>
    <dgm:cxn modelId="{F95AEE99-4DC3-4E48-92E0-2150EF38D767}" type="presParOf" srcId="{1CEC0EA6-57D0-42B6-BCF6-A3EEF584EFEE}" destId="{B75C82C3-7095-4BB5-A27A-34A68EA2E1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CF775-AB5B-46CC-B3AB-109EB68E4C51}">
      <dsp:nvSpPr>
        <dsp:cNvPr id="0" name=""/>
        <dsp:cNvSpPr/>
      </dsp:nvSpPr>
      <dsp:spPr>
        <a:xfrm>
          <a:off x="35" y="57540"/>
          <a:ext cx="3433488"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b="1" kern="1200" baseline="0"/>
            <a:t>Parameter Lists</a:t>
          </a:r>
          <a:endParaRPr lang="en-US" sz="2700" kern="1200"/>
        </a:p>
      </dsp:txBody>
      <dsp:txXfrm>
        <a:off x="35" y="57540"/>
        <a:ext cx="3433488" cy="777600"/>
      </dsp:txXfrm>
    </dsp:sp>
    <dsp:sp modelId="{CCE99852-906D-4A35-86E0-37B3EFDA9919}">
      <dsp:nvSpPr>
        <dsp:cNvPr id="0" name=""/>
        <dsp:cNvSpPr/>
      </dsp:nvSpPr>
      <dsp:spPr>
        <a:xfrm>
          <a:off x="35" y="835140"/>
          <a:ext cx="3433488" cy="36316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sz="2700" kern="1200" baseline="0"/>
            <a:t>Updated parametric values</a:t>
          </a:r>
          <a:endParaRPr lang="en-US" sz="2700" kern="1200"/>
        </a:p>
        <a:p>
          <a:pPr marL="228600" lvl="1" indent="-228600" algn="l" defTabSz="1200150">
            <a:lnSpc>
              <a:spcPct val="90000"/>
            </a:lnSpc>
            <a:spcBef>
              <a:spcPct val="0"/>
            </a:spcBef>
            <a:spcAft>
              <a:spcPct val="15000"/>
            </a:spcAft>
            <a:buChar char="•"/>
          </a:pPr>
          <a:r>
            <a:rPr lang="en-GB" sz="2700" kern="1200" baseline="0"/>
            <a:t>New parameters added </a:t>
          </a:r>
          <a:endParaRPr lang="en-US" sz="2700" kern="1200"/>
        </a:p>
        <a:p>
          <a:pPr marL="228600" lvl="1" indent="-228600" algn="l" defTabSz="1200150">
            <a:lnSpc>
              <a:spcPct val="90000"/>
            </a:lnSpc>
            <a:spcBef>
              <a:spcPct val="0"/>
            </a:spcBef>
            <a:spcAft>
              <a:spcPct val="15000"/>
            </a:spcAft>
            <a:buChar char="•"/>
          </a:pPr>
          <a:r>
            <a:rPr lang="en-GB" sz="2700" kern="1200" baseline="0"/>
            <a:t>Watch list added</a:t>
          </a:r>
          <a:endParaRPr lang="en-US" sz="2700" kern="1200"/>
        </a:p>
        <a:p>
          <a:pPr marL="228600" lvl="1" indent="-228600" algn="l" defTabSz="1200150">
            <a:lnSpc>
              <a:spcPct val="90000"/>
            </a:lnSpc>
            <a:spcBef>
              <a:spcPct val="0"/>
            </a:spcBef>
            <a:spcAft>
              <a:spcPct val="15000"/>
            </a:spcAft>
            <a:buChar char="•"/>
          </a:pPr>
          <a:r>
            <a:rPr lang="en-GB" sz="2700" kern="1200" baseline="0"/>
            <a:t>Microplastics </a:t>
          </a:r>
          <a:endParaRPr lang="en-US" sz="2700" kern="1200"/>
        </a:p>
        <a:p>
          <a:pPr marL="228600" lvl="1" indent="-228600" algn="l" defTabSz="1200150">
            <a:lnSpc>
              <a:spcPct val="90000"/>
            </a:lnSpc>
            <a:spcBef>
              <a:spcPct val="0"/>
            </a:spcBef>
            <a:spcAft>
              <a:spcPct val="15000"/>
            </a:spcAft>
            <a:buChar char="•"/>
          </a:pPr>
          <a:r>
            <a:rPr lang="en-GB" sz="2700" kern="1200" baseline="0"/>
            <a:t>Value for Lead halved to 5µg/l</a:t>
          </a:r>
          <a:endParaRPr lang="en-US" sz="2700" kern="1200"/>
        </a:p>
      </dsp:txBody>
      <dsp:txXfrm>
        <a:off x="35" y="835140"/>
        <a:ext cx="3433488" cy="3631635"/>
      </dsp:txXfrm>
    </dsp:sp>
    <dsp:sp modelId="{726BEF15-8801-4A23-8D31-B3DE2626B311}">
      <dsp:nvSpPr>
        <dsp:cNvPr id="0" name=""/>
        <dsp:cNvSpPr/>
      </dsp:nvSpPr>
      <dsp:spPr>
        <a:xfrm>
          <a:off x="3914212" y="57540"/>
          <a:ext cx="3433488"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GB" sz="2700" b="1" kern="1200" baseline="0"/>
            <a:t>Risk Assessments</a:t>
          </a:r>
          <a:endParaRPr lang="en-US" sz="2700" kern="1200"/>
        </a:p>
      </dsp:txBody>
      <dsp:txXfrm>
        <a:off x="3914212" y="57540"/>
        <a:ext cx="3433488" cy="777600"/>
      </dsp:txXfrm>
    </dsp:sp>
    <dsp:sp modelId="{1B4CF99F-E45C-44CE-87F0-11F991963D27}">
      <dsp:nvSpPr>
        <dsp:cNvPr id="0" name=""/>
        <dsp:cNvSpPr/>
      </dsp:nvSpPr>
      <dsp:spPr>
        <a:xfrm>
          <a:off x="3914212" y="835140"/>
          <a:ext cx="3433488" cy="36316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GB" sz="2700" kern="1200" baseline="0"/>
            <a:t>Catchment Risk Assessments </a:t>
          </a:r>
          <a:endParaRPr lang="en-US" sz="2700" kern="1200"/>
        </a:p>
        <a:p>
          <a:pPr marL="228600" lvl="1" indent="-228600" algn="l" defTabSz="1200150">
            <a:lnSpc>
              <a:spcPct val="90000"/>
            </a:lnSpc>
            <a:spcBef>
              <a:spcPct val="0"/>
            </a:spcBef>
            <a:spcAft>
              <a:spcPct val="15000"/>
            </a:spcAft>
            <a:buChar char="•"/>
          </a:pPr>
          <a:r>
            <a:rPr lang="en-GB" sz="2700" kern="1200" baseline="0"/>
            <a:t>Supply Risk Assessments</a:t>
          </a:r>
          <a:endParaRPr lang="en-US" sz="2700" kern="1200"/>
        </a:p>
        <a:p>
          <a:pPr marL="228600" lvl="1" indent="-228600" algn="l" defTabSz="1200150">
            <a:lnSpc>
              <a:spcPct val="90000"/>
            </a:lnSpc>
            <a:spcBef>
              <a:spcPct val="0"/>
            </a:spcBef>
            <a:spcAft>
              <a:spcPct val="15000"/>
            </a:spcAft>
            <a:buChar char="•"/>
          </a:pPr>
          <a:r>
            <a:rPr lang="en-GB" sz="2700" kern="1200" baseline="0"/>
            <a:t>Domestic Distribution Risk Assessments with a focus on Lead</a:t>
          </a:r>
          <a:endParaRPr lang="en-US" sz="2700" kern="1200"/>
        </a:p>
      </dsp:txBody>
      <dsp:txXfrm>
        <a:off x="3914212" y="835140"/>
        <a:ext cx="3433488" cy="363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CF775-AB5B-46CC-B3AB-109EB68E4C51}">
      <dsp:nvSpPr>
        <dsp:cNvPr id="0" name=""/>
        <dsp:cNvSpPr/>
      </dsp:nvSpPr>
      <dsp:spPr>
        <a:xfrm>
          <a:off x="0" y="8935"/>
          <a:ext cx="3972560" cy="10472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GB" sz="2900" b="1" kern="1200" baseline="0">
              <a:latin typeface="Calibri Light" panose="020F0302020204030204" pitchFamily="34" charset="0"/>
              <a:cs typeface="Calibri Light" panose="020F0302020204030204" pitchFamily="34" charset="0"/>
            </a:rPr>
            <a:t>Information to the public</a:t>
          </a:r>
          <a:endParaRPr lang="en-US" sz="2900" kern="1200"/>
        </a:p>
      </dsp:txBody>
      <dsp:txXfrm>
        <a:off x="0" y="8935"/>
        <a:ext cx="3972560" cy="1047213"/>
      </dsp:txXfrm>
    </dsp:sp>
    <dsp:sp modelId="{CCE99852-906D-4A35-86E0-37B3EFDA9919}">
      <dsp:nvSpPr>
        <dsp:cNvPr id="0" name=""/>
        <dsp:cNvSpPr/>
      </dsp:nvSpPr>
      <dsp:spPr>
        <a:xfrm>
          <a:off x="0" y="861419"/>
          <a:ext cx="3972560" cy="42986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GB" sz="2900" kern="1200" baseline="0">
              <a:latin typeface="Calibri (Body)"/>
              <a:cs typeface="Calibri Light" panose="020F0302020204030204" pitchFamily="34" charset="0"/>
            </a:rPr>
            <a:t>Greater information relating to levels of consumption</a:t>
          </a:r>
          <a:endParaRPr lang="en-US" sz="2900" kern="1200">
            <a:latin typeface="Calibri (Body)"/>
          </a:endParaRPr>
        </a:p>
        <a:p>
          <a:pPr marL="285750" lvl="1" indent="-285750" algn="l" defTabSz="1289050">
            <a:lnSpc>
              <a:spcPct val="90000"/>
            </a:lnSpc>
            <a:spcBef>
              <a:spcPct val="0"/>
            </a:spcBef>
            <a:spcAft>
              <a:spcPct val="15000"/>
            </a:spcAft>
            <a:buChar char="•"/>
          </a:pPr>
          <a:r>
            <a:rPr lang="en-GB" sz="2900" kern="1200" baseline="0">
              <a:latin typeface="Calibri (Body)"/>
              <a:cs typeface="Calibri Light" panose="020F0302020204030204" pitchFamily="34" charset="0"/>
            </a:rPr>
            <a:t>Cost</a:t>
          </a:r>
        </a:p>
        <a:p>
          <a:pPr marL="285750" lvl="1" indent="-285750" algn="l" defTabSz="1289050">
            <a:lnSpc>
              <a:spcPct val="90000"/>
            </a:lnSpc>
            <a:spcBef>
              <a:spcPct val="0"/>
            </a:spcBef>
            <a:spcAft>
              <a:spcPct val="15000"/>
            </a:spcAft>
            <a:buChar char="•"/>
          </a:pPr>
          <a:r>
            <a:rPr lang="en-GB" sz="2900" kern="1200" baseline="0">
              <a:latin typeface="Calibri (Body)"/>
              <a:cs typeface="Calibri Light" panose="020F0302020204030204" pitchFamily="34" charset="0"/>
            </a:rPr>
            <a:t>Quality</a:t>
          </a:r>
        </a:p>
        <a:p>
          <a:pPr marL="285750" lvl="1" indent="-285750" algn="l" defTabSz="1289050">
            <a:lnSpc>
              <a:spcPct val="90000"/>
            </a:lnSpc>
            <a:spcBef>
              <a:spcPct val="0"/>
            </a:spcBef>
            <a:spcAft>
              <a:spcPct val="15000"/>
            </a:spcAft>
            <a:buChar char="•"/>
          </a:pPr>
          <a:r>
            <a:rPr lang="en-GB" sz="2900" kern="1200" baseline="0">
              <a:latin typeface="Calibri (Body)"/>
              <a:cs typeface="Calibri Light" panose="020F0302020204030204" pitchFamily="34" charset="0"/>
            </a:rPr>
            <a:t>Performance of large water suppliers (leakage, efficiency etc)</a:t>
          </a:r>
        </a:p>
      </dsp:txBody>
      <dsp:txXfrm>
        <a:off x="0" y="861419"/>
        <a:ext cx="3972560" cy="4298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455D-11C5-4BA8-A387-C154A2715029}">
      <dsp:nvSpPr>
        <dsp:cNvPr id="0" name=""/>
        <dsp:cNvSpPr/>
      </dsp:nvSpPr>
      <dsp:spPr>
        <a:xfrm>
          <a:off x="642678" y="1536"/>
          <a:ext cx="3119854" cy="187191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GB" sz="1600" b="0" i="0" u="none" strike="noStrike" kern="1200" cap="none" spc="0" normalizeH="0" baseline="0" noProof="0">
              <a:ln>
                <a:noFill/>
              </a:ln>
              <a:solidFill>
                <a:prstClr val="black"/>
              </a:solidFill>
              <a:effectLst/>
              <a:uLnTx/>
              <a:uFillTx/>
              <a:latin typeface="Arial"/>
            </a:rPr>
            <a:t>Warmer temperatures and changing precipitation patterns are impacting on Scotland’s water environment. </a:t>
          </a:r>
          <a:endParaRPr lang="en-GB" sz="1600" b="0" i="0" kern="1200"/>
        </a:p>
      </dsp:txBody>
      <dsp:txXfrm>
        <a:off x="642678" y="1536"/>
        <a:ext cx="3119854" cy="1871912"/>
      </dsp:txXfrm>
    </dsp:sp>
    <dsp:sp modelId="{0B637CDC-A635-4918-966A-8175D155F14B}">
      <dsp:nvSpPr>
        <dsp:cNvPr id="0" name=""/>
        <dsp:cNvSpPr/>
      </dsp:nvSpPr>
      <dsp:spPr>
        <a:xfrm>
          <a:off x="4074518" y="1536"/>
          <a:ext cx="3119854" cy="187191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noFill/>
              </a:ln>
              <a:solidFill>
                <a:prstClr val="black"/>
              </a:solidFill>
              <a:effectLst/>
              <a:uLnTx/>
              <a:uFillTx/>
              <a:latin typeface="Arial"/>
            </a:rPr>
            <a:t>Rainfall frequency, duration, intensity and total amounts are changing and snow accumulation and melting patterns are changing too. </a:t>
          </a:r>
        </a:p>
      </dsp:txBody>
      <dsp:txXfrm>
        <a:off x="4074518" y="1536"/>
        <a:ext cx="3119854" cy="1871912"/>
      </dsp:txXfrm>
    </dsp:sp>
    <dsp:sp modelId="{97D8EC94-8727-4899-A2A3-56CEBC7E1BEC}">
      <dsp:nvSpPr>
        <dsp:cNvPr id="0" name=""/>
        <dsp:cNvSpPr/>
      </dsp:nvSpPr>
      <dsp:spPr>
        <a:xfrm>
          <a:off x="7506357" y="1536"/>
          <a:ext cx="3119854" cy="187191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en-GB" sz="1600" b="0" i="0" u="none" strike="noStrike" kern="1200" cap="none" spc="0" normalizeH="0" baseline="0" noProof="0">
              <a:ln>
                <a:noFill/>
              </a:ln>
              <a:solidFill>
                <a:prstClr val="black"/>
              </a:solidFill>
              <a:effectLst/>
              <a:uLnTx/>
              <a:uFillTx/>
              <a:latin typeface="Arial"/>
            </a:rPr>
            <a:t>In summer, Scotland is likely to see less rainfall over all and when it does rain storms are set to become more intense. We will have warmer, wetter winters with more periods of intense rain and less lasting snow. </a:t>
          </a:r>
        </a:p>
      </dsp:txBody>
      <dsp:txXfrm>
        <a:off x="7506357" y="1536"/>
        <a:ext cx="3119854" cy="1871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F3F25-40D9-460D-AB56-ADE758A8387D}">
      <dsp:nvSpPr>
        <dsp:cNvPr id="0" name=""/>
        <dsp:cNvSpPr/>
      </dsp:nvSpPr>
      <dsp:spPr>
        <a:xfrm>
          <a:off x="0" y="1806"/>
          <a:ext cx="10515600" cy="9155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9912C-CF84-4520-9D8B-ACC8FA21C873}">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CC6943-FB7D-409F-9D22-69E72FFE4F5B}">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GB" sz="2200" kern="1200"/>
            <a:t>The need for new legislation has been agreed and seen as essential </a:t>
          </a:r>
          <a:endParaRPr lang="en-US" sz="2200" kern="1200"/>
        </a:p>
      </dsp:txBody>
      <dsp:txXfrm>
        <a:off x="1057476" y="1806"/>
        <a:ext cx="9458123" cy="915564"/>
      </dsp:txXfrm>
    </dsp:sp>
    <dsp:sp modelId="{DD0BF42B-961E-4D48-A956-A6D927A26178}">
      <dsp:nvSpPr>
        <dsp:cNvPr id="0" name=""/>
        <dsp:cNvSpPr/>
      </dsp:nvSpPr>
      <dsp:spPr>
        <a:xfrm>
          <a:off x="0" y="1146262"/>
          <a:ext cx="10515600" cy="915564"/>
        </a:xfrm>
        <a:prstGeom prst="roundRect">
          <a:avLst>
            <a:gd name="adj" fmla="val 1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dsp:style>
    </dsp:sp>
    <dsp:sp modelId="{50BD960E-CED4-4A5E-84E0-1BF763D892F6}">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C8772-BA5C-4212-BCC8-E64B08CA67F3}">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GB" sz="2200" kern="1200"/>
            <a:t>Bringing forward policy for decisions in September setting out key policies and EU Directive alignment considerations </a:t>
          </a:r>
          <a:endParaRPr lang="en-US" sz="2200" kern="1200"/>
        </a:p>
      </dsp:txBody>
      <dsp:txXfrm>
        <a:off x="1057476" y="1146262"/>
        <a:ext cx="9458123" cy="915564"/>
      </dsp:txXfrm>
    </dsp:sp>
    <dsp:sp modelId="{B5B46C5C-61AE-4934-A445-2F1AD58789D9}">
      <dsp:nvSpPr>
        <dsp:cNvPr id="0" name=""/>
        <dsp:cNvSpPr/>
      </dsp:nvSpPr>
      <dsp:spPr>
        <a:xfrm>
          <a:off x="0" y="2290717"/>
          <a:ext cx="10515600" cy="915564"/>
        </a:xfrm>
        <a:prstGeom prst="roundRect">
          <a:avLst>
            <a:gd name="adj" fmla="val 1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dsp:style>
    </dsp:sp>
    <dsp:sp modelId="{6FF3B473-8A38-4B6E-B0DC-F1C6395EF080}">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E34C6-73F2-4809-86B9-1DE7342818E1}">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GB" sz="2200" kern="1200"/>
            <a:t>Currently in discussion on timing of legislation coming forward </a:t>
          </a:r>
          <a:endParaRPr lang="en-US" sz="2200" kern="1200"/>
        </a:p>
      </dsp:txBody>
      <dsp:txXfrm>
        <a:off x="1057476" y="2290717"/>
        <a:ext cx="9458123" cy="915564"/>
      </dsp:txXfrm>
    </dsp:sp>
    <dsp:sp modelId="{0E54A7EC-B8A9-4CB5-993A-603B596232BA}">
      <dsp:nvSpPr>
        <dsp:cNvPr id="0" name=""/>
        <dsp:cNvSpPr/>
      </dsp:nvSpPr>
      <dsp:spPr>
        <a:xfrm>
          <a:off x="0" y="3435173"/>
          <a:ext cx="10515600" cy="915564"/>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dsp:style>
    </dsp:sp>
    <dsp:sp modelId="{2AE8AFC1-59B7-4D7A-8094-6DCEDFE180EA}">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C82C3-7095-4BB5-A27A-34A68EA2E151}">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GB" sz="2200" kern="1200"/>
            <a:t>Consultation on more detailed legislative proposals and impact assessments will be required, and will include further engagement sessions with stakeholders </a:t>
          </a:r>
          <a:endParaRPr lang="en-US" sz="2200" kern="1200"/>
        </a:p>
      </dsp:txBody>
      <dsp:txXfrm>
        <a:off x="1057476" y="3435173"/>
        <a:ext cx="9458123"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E0207-B71C-41EA-9690-ED901C6313DB}"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8B777-4F1F-4AD8-BA76-F7A8D7D0CA9A}" type="slidenum">
              <a:rPr lang="en-GB" smtClean="0"/>
              <a:t>‹#›</a:t>
            </a:fld>
            <a:endParaRPr lang="en-GB"/>
          </a:p>
        </p:txBody>
      </p:sp>
    </p:spTree>
    <p:extLst>
      <p:ext uri="{BB962C8B-B14F-4D97-AF65-F5344CB8AC3E}">
        <p14:creationId xmlns:p14="http://schemas.microsoft.com/office/powerpoint/2010/main" val="145282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3B9B906E-1FCF-43A3-B6E7-6B1EB3F7C3CD}" type="slidenum">
              <a:rPr lang="en-GB" smtClean="0"/>
              <a:t>1</a:t>
            </a:fld>
            <a:endParaRPr lang="en-GB"/>
          </a:p>
        </p:txBody>
      </p:sp>
    </p:spTree>
    <p:extLst>
      <p:ext uri="{BB962C8B-B14F-4D97-AF65-F5344CB8AC3E}">
        <p14:creationId xmlns:p14="http://schemas.microsoft.com/office/powerpoint/2010/main" val="135616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14</a:t>
            </a:fld>
            <a:endParaRPr lang="en-GB"/>
          </a:p>
        </p:txBody>
      </p:sp>
    </p:spTree>
    <p:extLst>
      <p:ext uri="{BB962C8B-B14F-4D97-AF65-F5344CB8AC3E}">
        <p14:creationId xmlns:p14="http://schemas.microsoft.com/office/powerpoint/2010/main" val="148836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15</a:t>
            </a:fld>
            <a:endParaRPr lang="en-GB"/>
          </a:p>
        </p:txBody>
      </p:sp>
    </p:spTree>
    <p:extLst>
      <p:ext uri="{BB962C8B-B14F-4D97-AF65-F5344CB8AC3E}">
        <p14:creationId xmlns:p14="http://schemas.microsoft.com/office/powerpoint/2010/main" val="226288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Climate Change is impacting services today and the impacts are increasing.  (</a:t>
            </a:r>
            <a:r>
              <a:rPr lang="en-US" dirty="0" err="1">
                <a:cs typeface="Calibri"/>
              </a:rPr>
              <a:t>eg</a:t>
            </a:r>
            <a:r>
              <a:rPr lang="en-US" dirty="0">
                <a:cs typeface="Calibri"/>
              </a:rPr>
              <a:t> carron valley </a:t>
            </a:r>
            <a:r>
              <a:rPr lang="en-US" dirty="0" err="1">
                <a:cs typeface="Calibri"/>
              </a:rPr>
              <a:t>WTWs</a:t>
            </a:r>
            <a:r>
              <a:rPr lang="en-US" dirty="0">
                <a:cs typeface="Calibri"/>
              </a:rPr>
              <a:t> – algal blooms)</a:t>
            </a:r>
          </a:p>
          <a:p>
            <a:endParaRPr lang="en-US" dirty="0">
              <a:cs typeface="Calibri"/>
            </a:endParaRPr>
          </a:p>
          <a:p>
            <a:r>
              <a:rPr lang="en-US" dirty="0">
                <a:cs typeface="Calibri"/>
              </a:rPr>
              <a:t>Resilience to enable adaptation is costly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1C0B6D4-2010-4904-988A-482CE9094D43}" type="slidenum">
              <a:rPr lang="en-GB" smtClean="0"/>
              <a:t>4</a:t>
            </a:fld>
            <a:endParaRPr lang="en-GB"/>
          </a:p>
        </p:txBody>
      </p:sp>
    </p:spTree>
    <p:extLst>
      <p:ext uri="{BB962C8B-B14F-4D97-AF65-F5344CB8AC3E}">
        <p14:creationId xmlns:p14="http://schemas.microsoft.com/office/powerpoint/2010/main" val="352926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9B906E-1FCF-43A3-B6E7-6B1EB3F7C3CD}" type="slidenum">
              <a:rPr lang="en-GB" smtClean="0"/>
              <a:t>7</a:t>
            </a:fld>
            <a:endParaRPr lang="en-GB"/>
          </a:p>
        </p:txBody>
      </p:sp>
    </p:spTree>
    <p:extLst>
      <p:ext uri="{BB962C8B-B14F-4D97-AF65-F5344CB8AC3E}">
        <p14:creationId xmlns:p14="http://schemas.microsoft.com/office/powerpoint/2010/main" val="2865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How it was advertised:</a:t>
            </a:r>
          </a:p>
          <a:p>
            <a:r>
              <a:rPr lang="en-GB" dirty="0"/>
              <a:t>Comms – Twitter, LinkedIn</a:t>
            </a:r>
          </a:p>
          <a:p>
            <a:r>
              <a:rPr lang="en-GB" dirty="0"/>
              <a:t>Emails, industry newsletters, direct contacts – with thanks to our working group leads who spread the word</a:t>
            </a:r>
          </a:p>
          <a:p>
            <a:r>
              <a:rPr lang="en-GB" dirty="0"/>
              <a:t>Engagement sessions – 13 formal engagement </a:t>
            </a:r>
          </a:p>
          <a:p>
            <a:endParaRPr lang="en-GB" dirty="0"/>
          </a:p>
          <a:p>
            <a:r>
              <a:rPr lang="en-GB" u="sng" dirty="0"/>
              <a:t>Overview of Responses:</a:t>
            </a:r>
          </a:p>
          <a:p>
            <a:r>
              <a:rPr lang="en-GB" dirty="0"/>
              <a:t>Developers/Property: Cala Ltd, Homes for Scotland, Scottish Property Federation, Builders Merchants Federation, </a:t>
            </a:r>
            <a:r>
              <a:rPr lang="en-GB" dirty="0" err="1"/>
              <a:t>SNIPEF</a:t>
            </a:r>
            <a:r>
              <a:rPr lang="en-GB" dirty="0"/>
              <a:t> (plumbing Employers Federation)</a:t>
            </a:r>
          </a:p>
          <a:p>
            <a:r>
              <a:rPr lang="en-GB" dirty="0"/>
              <a:t>Environmental: Fisheries Management Scotland, </a:t>
            </a:r>
            <a:r>
              <a:rPr lang="en-GB" dirty="0" err="1"/>
              <a:t>FIDRA</a:t>
            </a:r>
            <a:r>
              <a:rPr lang="en-GB" dirty="0"/>
              <a:t>, SRA, Marine Conservation Society, Surfers against sewage, Scottish Environment LINK, Nature Scot</a:t>
            </a:r>
          </a:p>
          <a:p>
            <a:r>
              <a:rPr lang="en-GB" dirty="0"/>
              <a:t>Agriculture &amp; Forestry: NFU, Scottish Forestry, Forestry and Land Scotland</a:t>
            </a:r>
          </a:p>
          <a:p>
            <a:r>
              <a:rPr lang="en-GB" dirty="0"/>
              <a:t>Councils: Midlothian, Falkirk, Edinburgh, Highland, South Ayrshire, North Ayrshire, Orkney, Aberdeen, Dumfries &amp; Galloway, West Lothian, Dundee, Shetland. Perth &amp; Kinross</a:t>
            </a:r>
          </a:p>
          <a:p>
            <a:r>
              <a:rPr lang="en-GB" dirty="0" err="1"/>
              <a:t>PWS</a:t>
            </a:r>
            <a:r>
              <a:rPr lang="en-GB" dirty="0"/>
              <a:t> management/developing: </a:t>
            </a:r>
            <a:r>
              <a:rPr lang="en-GB" b="0" i="0" dirty="0" err="1">
                <a:solidFill>
                  <a:srgbClr val="333333"/>
                </a:solidFill>
                <a:effectLst/>
                <a:latin typeface="Lato" panose="020F0502020204030203" pitchFamily="34" charset="0"/>
              </a:rPr>
              <a:t>HighWater</a:t>
            </a:r>
            <a:r>
              <a:rPr lang="en-GB" b="0" i="0" dirty="0">
                <a:solidFill>
                  <a:srgbClr val="333333"/>
                </a:solidFill>
                <a:effectLst/>
                <a:latin typeface="Lato" panose="020F0502020204030203" pitchFamily="34" charset="0"/>
              </a:rPr>
              <a:t> (Scotland) Ltd</a:t>
            </a:r>
          </a:p>
          <a:p>
            <a:r>
              <a:rPr lang="en-GB" b="0" i="0" dirty="0">
                <a:solidFill>
                  <a:srgbClr val="333333"/>
                </a:solidFill>
                <a:effectLst/>
                <a:latin typeface="Lato" panose="020F0502020204030203" pitchFamily="34" charset="0"/>
              </a:rPr>
              <a:t>Health: Kidney Care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CA094-555A-4361-B5EB-D3DD2FAEC42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82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9</a:t>
            </a:fld>
            <a:endParaRPr lang="en-GB"/>
          </a:p>
        </p:txBody>
      </p:sp>
    </p:spTree>
    <p:extLst>
      <p:ext uri="{BB962C8B-B14F-4D97-AF65-F5344CB8AC3E}">
        <p14:creationId xmlns:p14="http://schemas.microsoft.com/office/powerpoint/2010/main" val="205789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CA094-555A-4361-B5EB-D3DD2FAEC42B}" type="slidenum">
              <a:rPr lang="en-GB" smtClean="0"/>
              <a:t>10</a:t>
            </a:fld>
            <a:endParaRPr lang="en-GB"/>
          </a:p>
        </p:txBody>
      </p:sp>
    </p:spTree>
    <p:extLst>
      <p:ext uri="{BB962C8B-B14F-4D97-AF65-F5344CB8AC3E}">
        <p14:creationId xmlns:p14="http://schemas.microsoft.com/office/powerpoint/2010/main" val="255795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11</a:t>
            </a:fld>
            <a:endParaRPr lang="en-GB"/>
          </a:p>
        </p:txBody>
      </p:sp>
    </p:spTree>
    <p:extLst>
      <p:ext uri="{BB962C8B-B14F-4D97-AF65-F5344CB8AC3E}">
        <p14:creationId xmlns:p14="http://schemas.microsoft.com/office/powerpoint/2010/main" val="141141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12</a:t>
            </a:fld>
            <a:endParaRPr lang="en-GB"/>
          </a:p>
        </p:txBody>
      </p:sp>
    </p:spTree>
    <p:extLst>
      <p:ext uri="{BB962C8B-B14F-4D97-AF65-F5344CB8AC3E}">
        <p14:creationId xmlns:p14="http://schemas.microsoft.com/office/powerpoint/2010/main" val="69578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9B906E-1FCF-43A3-B6E7-6B1EB3F7C3CD}" type="slidenum">
              <a:rPr lang="en-GB" smtClean="0"/>
              <a:t>13</a:t>
            </a:fld>
            <a:endParaRPr lang="en-GB"/>
          </a:p>
        </p:txBody>
      </p:sp>
    </p:spTree>
    <p:extLst>
      <p:ext uri="{BB962C8B-B14F-4D97-AF65-F5344CB8AC3E}">
        <p14:creationId xmlns:p14="http://schemas.microsoft.com/office/powerpoint/2010/main" val="311038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6A8-6624-FCD9-3FA9-553ED80302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15E70ED-96CA-CF77-D202-3F6022102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3EE586F-ADBE-CB28-90B3-D49248D62B1B}"/>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0BBD0549-BEDD-4012-8BBB-E4D1DEC51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44244-70E6-1C35-C9E3-52B07A327A2D}"/>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3892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8782-359B-D48B-F19A-6F0ED326FC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F336B13-4B0D-C508-D3F0-849BDD7BA8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9EF700-62C1-FB4C-9A27-C1FE58DCD784}"/>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791C42CA-33A8-A837-6C6D-62C10D6ED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9BA8C8-1330-6851-E07F-B50F125103B7}"/>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27374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3A5DA-2EA8-2F68-4153-486A4C15FE0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72FA6AA-C1CE-986C-8147-30E153F3F9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64A3F3-97A0-0EF9-41E8-8861A09B4901}"/>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DE12460F-8270-26DA-D4AE-76B0C60E5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8AE7A-E3A1-5076-07EF-9DDA0B194A24}"/>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8801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0263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102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7682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00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1207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316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4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7046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75D-812A-74FD-FFEC-CC589085C1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4E65789-E297-FAEC-657F-27019AD3A4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C59EAB-5326-9497-0AF8-3556D2C7414C}"/>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EF341F4E-9444-5222-AD00-6478F9705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0ED45-550C-18E5-34D5-0A6CEFECFC06}"/>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117599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3821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946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464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490A-4353-4B01-F4B8-0C8616FCB3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0F30E05-6432-9D88-1B1C-B4A50213B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ED4B16F-1454-4387-60C1-01733565E7C0}"/>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6DD3D65B-8608-BFE0-789F-B0D9B6407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22508-D782-C133-F4E8-44F616A098B5}"/>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5930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8625-8946-39BE-1847-D7970F39E0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0DF4CE7-8F50-FC15-CE20-9B9093C5E6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3F1CDD-6D97-2B88-EDD4-6C9588B283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CD5316B-1FA7-DDFB-10BE-D46D3278D7C3}"/>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6" name="Footer Placeholder 5">
            <a:extLst>
              <a:ext uri="{FF2B5EF4-FFF2-40B4-BE49-F238E27FC236}">
                <a16:creationId xmlns:a16="http://schemas.microsoft.com/office/drawing/2014/main" id="{BB160597-9478-8EE1-B30D-D4A20BF285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C3FD6-279E-5E76-5305-6C74FB8ADED1}"/>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355500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DD5F-3122-7307-2EB4-D55B0E3B6A4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D1E8FB7-1BD4-04FA-93B3-06F6D5D72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595C82-AFEF-3FBF-26C7-28A8F30E20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ABC3356-6C1B-FE46-BBD7-B6BA6DF05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25799D-6BDA-DD71-6EC9-023F357515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7DC234F-7A00-DBD5-5B27-7A02660C671E}"/>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8" name="Footer Placeholder 7">
            <a:extLst>
              <a:ext uri="{FF2B5EF4-FFF2-40B4-BE49-F238E27FC236}">
                <a16:creationId xmlns:a16="http://schemas.microsoft.com/office/drawing/2014/main" id="{AAB7BB29-E533-6A4E-2EBE-6DC4B32FD9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10E85F-4320-C337-D523-7AF4D7700E21}"/>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102273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0800-A567-33C9-F0D5-7E4BBDDB8B8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A74D16-09F3-3913-4146-71C02319EC9F}"/>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4" name="Footer Placeholder 3">
            <a:extLst>
              <a:ext uri="{FF2B5EF4-FFF2-40B4-BE49-F238E27FC236}">
                <a16:creationId xmlns:a16="http://schemas.microsoft.com/office/drawing/2014/main" id="{81840179-BA3E-D808-963B-BA3051FFD7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2E2F83-84C6-F800-9DA7-046E62926EE5}"/>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84141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30554-887C-A234-3417-FA1A00977D41}"/>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3" name="Footer Placeholder 2">
            <a:extLst>
              <a:ext uri="{FF2B5EF4-FFF2-40B4-BE49-F238E27FC236}">
                <a16:creationId xmlns:a16="http://schemas.microsoft.com/office/drawing/2014/main" id="{1905E286-B458-AF17-0C53-8EC23F630D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F1E221-98B2-43F4-191A-AE82AB22EDBA}"/>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60784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96E1-4D10-7398-C5CC-CECDAE7CD2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1D80A9F-36AB-935F-BAF4-5AA46DBD6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B7671C-EDAE-89B0-2F6A-333C368D3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C7A4C4-920D-5C63-6ECB-FBFECA6D479A}"/>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6" name="Footer Placeholder 5">
            <a:extLst>
              <a:ext uri="{FF2B5EF4-FFF2-40B4-BE49-F238E27FC236}">
                <a16:creationId xmlns:a16="http://schemas.microsoft.com/office/drawing/2014/main" id="{1341BBF7-A04B-C869-07A1-AF42E0A5F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8136FC-DD33-BB5F-9688-39FDBCF73010}"/>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103219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C8EE-1D73-87C6-203F-05C7F2239B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E311CC-0BB0-A808-DB4C-81F494E20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D2DA27-40DB-1E9D-6535-0A1F250F9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D5D3C1-08C2-E8FD-9CEB-2C01AB89C521}"/>
              </a:ext>
            </a:extLst>
          </p:cNvPr>
          <p:cNvSpPr>
            <a:spLocks noGrp="1"/>
          </p:cNvSpPr>
          <p:nvPr>
            <p:ph type="dt" sz="half" idx="10"/>
          </p:nvPr>
        </p:nvSpPr>
        <p:spPr/>
        <p:txBody>
          <a:bodyPr/>
          <a:lstStyle/>
          <a:p>
            <a:fld id="{C3285B14-D39E-4BAF-909A-0CBCA18B515E}" type="datetimeFigureOut">
              <a:rPr lang="en-GB" smtClean="0"/>
              <a:t>24/09/2024</a:t>
            </a:fld>
            <a:endParaRPr lang="en-GB"/>
          </a:p>
        </p:txBody>
      </p:sp>
      <p:sp>
        <p:nvSpPr>
          <p:cNvPr id="6" name="Footer Placeholder 5">
            <a:extLst>
              <a:ext uri="{FF2B5EF4-FFF2-40B4-BE49-F238E27FC236}">
                <a16:creationId xmlns:a16="http://schemas.microsoft.com/office/drawing/2014/main" id="{663ACAAC-A868-1F70-3E4F-A3B78E86D2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0AF8DA-CA70-826B-EEB4-B10DFBB6E701}"/>
              </a:ext>
            </a:extLst>
          </p:cNvPr>
          <p:cNvSpPr>
            <a:spLocks noGrp="1"/>
          </p:cNvSpPr>
          <p:nvPr>
            <p:ph type="sldNum" sz="quarter" idx="12"/>
          </p:nvPr>
        </p:nvSpPr>
        <p:spPr/>
        <p:txBody>
          <a:bodyPr/>
          <a:lstStyle/>
          <a:p>
            <a:fld id="{EB02AF34-26B9-4FC3-A4DA-16C5AC52EA1B}" type="slidenum">
              <a:rPr lang="en-GB" smtClean="0"/>
              <a:t>‹#›</a:t>
            </a:fld>
            <a:endParaRPr lang="en-GB"/>
          </a:p>
        </p:txBody>
      </p:sp>
    </p:spTree>
    <p:extLst>
      <p:ext uri="{BB962C8B-B14F-4D97-AF65-F5344CB8AC3E}">
        <p14:creationId xmlns:p14="http://schemas.microsoft.com/office/powerpoint/2010/main" val="272125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22BA0-9999-693B-F1EE-07BFD9FB1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275A35-04EF-FD63-B52C-68EEE253B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A8B725-FFF0-B740-71AD-DC09A7E57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85B14-D39E-4BAF-909A-0CBCA18B515E}" type="datetimeFigureOut">
              <a:rPr lang="en-GB" smtClean="0"/>
              <a:t>24/09/2024</a:t>
            </a:fld>
            <a:endParaRPr lang="en-GB"/>
          </a:p>
        </p:txBody>
      </p:sp>
      <p:sp>
        <p:nvSpPr>
          <p:cNvPr id="5" name="Footer Placeholder 4">
            <a:extLst>
              <a:ext uri="{FF2B5EF4-FFF2-40B4-BE49-F238E27FC236}">
                <a16:creationId xmlns:a16="http://schemas.microsoft.com/office/drawing/2014/main" id="{1FFB25D9-8121-9F0B-1031-81E093FFE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9D2566-60EF-9290-F4C2-6D8915554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2AF34-26B9-4FC3-A4DA-16C5AC52EA1B}" type="slidenum">
              <a:rPr lang="en-GB" smtClean="0"/>
              <a:t>‹#›</a:t>
            </a:fld>
            <a:endParaRPr lang="en-GB"/>
          </a:p>
        </p:txBody>
      </p:sp>
    </p:spTree>
    <p:extLst>
      <p:ext uri="{BB962C8B-B14F-4D97-AF65-F5344CB8AC3E}">
        <p14:creationId xmlns:p14="http://schemas.microsoft.com/office/powerpoint/2010/main" val="174256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0"/>
            <a:ext cx="12192000" cy="620688"/>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82813" y="6451946"/>
            <a:ext cx="1935524" cy="286427"/>
          </a:xfrm>
          <a:prstGeom prst="rect">
            <a:avLst/>
          </a:prstGeom>
        </p:spPr>
      </p:pic>
      <p:sp>
        <p:nvSpPr>
          <p:cNvPr id="10" name="TextBox 9"/>
          <p:cNvSpPr txBox="1"/>
          <p:nvPr userDrawn="1"/>
        </p:nvSpPr>
        <p:spPr>
          <a:xfrm>
            <a:off x="11258030" y="6369041"/>
            <a:ext cx="535460" cy="369332"/>
          </a:xfrm>
          <a:prstGeom prst="rect">
            <a:avLst/>
          </a:prstGeom>
          <a:noFill/>
        </p:spPr>
        <p:txBody>
          <a:bodyPr wrap="square" rtlCol="0">
            <a:spAutoFit/>
          </a:bodyPr>
          <a:lstStyle/>
          <a:p>
            <a:fld id="{07BDF6EE-1A86-4D7B-A79A-8F16D64A99C2}" type="slidenum">
              <a:rPr lang="en-GB" smtClean="0"/>
              <a:t>‹#›</a:t>
            </a:fld>
            <a:endParaRPr lang="en-GB"/>
          </a:p>
        </p:txBody>
      </p:sp>
      <p:pic>
        <p:nvPicPr>
          <p:cNvPr id="4" name="Picture 3">
            <a:extLst>
              <a:ext uri="{FF2B5EF4-FFF2-40B4-BE49-F238E27FC236}">
                <a16:creationId xmlns:a16="http://schemas.microsoft.com/office/drawing/2014/main" id="{53F7ACE6-2F02-834E-88D4-E41F19D20678}"/>
              </a:ext>
            </a:extLst>
          </p:cNvPr>
          <p:cNvPicPr>
            <a:picLocks noChangeAspect="1"/>
          </p:cNvPicPr>
          <p:nvPr userDrawn="1"/>
        </p:nvPicPr>
        <p:blipFill>
          <a:blip r:embed="rId14"/>
          <a:stretch>
            <a:fillRect/>
          </a:stretch>
        </p:blipFill>
        <p:spPr>
          <a:xfrm>
            <a:off x="90614" y="6125384"/>
            <a:ext cx="8402596" cy="732616"/>
          </a:xfrm>
          <a:prstGeom prst="rect">
            <a:avLst/>
          </a:prstGeom>
        </p:spPr>
      </p:pic>
    </p:spTree>
    <p:extLst>
      <p:ext uri="{BB962C8B-B14F-4D97-AF65-F5344CB8AC3E}">
        <p14:creationId xmlns:p14="http://schemas.microsoft.com/office/powerpoint/2010/main" val="301796989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png"/><Relationship Id="rId3" Type="http://schemas.openxmlformats.org/officeDocument/2006/relationships/image" Target="../media/image75.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4.svg"/><Relationship Id="rId2" Type="http://schemas.openxmlformats.org/officeDocument/2006/relationships/notesSlide" Target="../notesSlides/notesSlide11.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2.svg"/><Relationship Id="rId10" Type="http://schemas.openxmlformats.org/officeDocument/2006/relationships/image" Target="../media/image68.svg"/><Relationship Id="rId4" Type="http://schemas.openxmlformats.org/officeDocument/2006/relationships/image" Target="../media/image76.svg"/><Relationship Id="rId9" Type="http://schemas.openxmlformats.org/officeDocument/2006/relationships/image" Target="../media/image67.pn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0.png"/><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jpeg"/><Relationship Id="rId33" Type="http://schemas.openxmlformats.org/officeDocument/2006/relationships/image" Target="../media/image55.jpeg"/><Relationship Id="rId38" Type="http://schemas.openxmlformats.org/officeDocument/2006/relationships/image" Target="../media/image60.jpeg"/><Relationship Id="rId2" Type="http://schemas.openxmlformats.org/officeDocument/2006/relationships/notesSlide" Target="../notesSlides/notesSlide4.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jpeg"/><Relationship Id="rId32" Type="http://schemas.openxmlformats.org/officeDocument/2006/relationships/image" Target="../media/image54.jpeg"/><Relationship Id="rId37" Type="http://schemas.openxmlformats.org/officeDocument/2006/relationships/image" Target="../media/image59.pn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jpeg"/><Relationship Id="rId19" Type="http://schemas.openxmlformats.org/officeDocument/2006/relationships/image" Target="../media/image41.jpeg"/><Relationship Id="rId31" Type="http://schemas.openxmlformats.org/officeDocument/2006/relationships/image" Target="../media/image53.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 Id="rId22" Type="http://schemas.openxmlformats.org/officeDocument/2006/relationships/image" Target="../media/image44.png"/><Relationship Id="rId27" Type="http://schemas.openxmlformats.org/officeDocument/2006/relationships/image" Target="../media/image49.jpeg"/><Relationship Id="rId30" Type="http://schemas.openxmlformats.org/officeDocument/2006/relationships/image" Target="../media/image52.jpeg"/><Relationship Id="rId35" Type="http://schemas.openxmlformats.org/officeDocument/2006/relationships/image" Target="../media/image57.jpeg"/><Relationship Id="rId8" Type="http://schemas.openxmlformats.org/officeDocument/2006/relationships/image" Target="../media/image30.png"/><Relationship Id="rId3"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4.svg"/><Relationship Id="rId2" Type="http://schemas.openxmlformats.org/officeDocument/2006/relationships/notesSlide" Target="../notesSlides/notesSlide5.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2.sv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ck with boats on the water">
            <a:extLst>
              <a:ext uri="{FF2B5EF4-FFF2-40B4-BE49-F238E27FC236}">
                <a16:creationId xmlns:a16="http://schemas.microsoft.com/office/drawing/2014/main" id="{E238BD3F-DD41-0489-11B6-E73496DE0ABA}"/>
              </a:ext>
            </a:extLst>
          </p:cNvPr>
          <p:cNvPicPr>
            <a:picLocks noChangeAspect="1"/>
          </p:cNvPicPr>
          <p:nvPr/>
        </p:nvPicPr>
        <p:blipFill>
          <a:blip r:embed="rId3">
            <a:extLst>
              <a:ext uri="{28A0092B-C50C-407E-A947-70E740481C1C}">
                <a14:useLocalDpi xmlns:a14="http://schemas.microsoft.com/office/drawing/2010/main" val="0"/>
              </a:ext>
            </a:extLst>
          </a:blip>
          <a:srcRect t="2145" b="3290"/>
          <a:stretch/>
        </p:blipFill>
        <p:spPr>
          <a:xfrm>
            <a:off x="0" y="-22859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956D2-3940-5E9B-9F98-B9CCC80D6EC6}"/>
              </a:ext>
            </a:extLst>
          </p:cNvPr>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3700" b="1" dirty="0"/>
              <a:t>Private Water Supply Conference</a:t>
            </a:r>
            <a:br>
              <a:rPr lang="en-US" sz="3700" dirty="0"/>
            </a:br>
            <a:endParaRPr lang="en-US" sz="3700" b="1" dirty="0"/>
          </a:p>
        </p:txBody>
      </p:sp>
      <p:sp>
        <p:nvSpPr>
          <p:cNvPr id="3" name="Subtitle 2">
            <a:extLst>
              <a:ext uri="{FF2B5EF4-FFF2-40B4-BE49-F238E27FC236}">
                <a16:creationId xmlns:a16="http://schemas.microsoft.com/office/drawing/2014/main" id="{CABA6811-6694-F8A7-BD80-97AE2CB39112}"/>
              </a:ext>
            </a:extLst>
          </p:cNvPr>
          <p:cNvSpPr>
            <a:spLocks noGrp="1"/>
          </p:cNvSpPr>
          <p:nvPr>
            <p:ph type="subTitle" idx="1"/>
          </p:nvPr>
        </p:nvSpPr>
        <p:spPr>
          <a:xfrm>
            <a:off x="7531610" y="2434201"/>
            <a:ext cx="3822189" cy="3742762"/>
          </a:xfrm>
        </p:spPr>
        <p:txBody>
          <a:bodyPr vert="horz" lIns="91440" tIns="45720" rIns="91440" bIns="45720" rtlCol="0">
            <a:normAutofit/>
          </a:bodyPr>
          <a:lstStyle/>
          <a:p>
            <a:pPr indent="-228600" algn="l">
              <a:buFont typeface="Arial" panose="020B0604020202020204" pitchFamily="34" charset="0"/>
              <a:buChar char="•"/>
            </a:pPr>
            <a:r>
              <a:rPr lang="en-US" sz="2000"/>
              <a:t>4 September 2024</a:t>
            </a:r>
          </a:p>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t>Rosemary Greenhill</a:t>
            </a:r>
          </a:p>
          <a:p>
            <a:pPr indent="-228600" algn="l">
              <a:buFont typeface="Arial" panose="020B0604020202020204" pitchFamily="34" charset="0"/>
              <a:buChar char="•"/>
            </a:pPr>
            <a:endParaRPr lang="en-US" sz="2000"/>
          </a:p>
        </p:txBody>
      </p:sp>
      <p:pic>
        <p:nvPicPr>
          <p:cNvPr id="6" name="Picture 5" descr="SG logo">
            <a:extLst>
              <a:ext uri="{FF2B5EF4-FFF2-40B4-BE49-F238E27FC236}">
                <a16:creationId xmlns:a16="http://schemas.microsoft.com/office/drawing/2014/main" id="{9524E344-5697-B418-4276-D7666DB6C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8508" y="6035407"/>
            <a:ext cx="3074267" cy="480061"/>
          </a:xfrm>
          <a:prstGeom prst="rect">
            <a:avLst/>
          </a:prstGeom>
        </p:spPr>
      </p:pic>
    </p:spTree>
    <p:extLst>
      <p:ext uri="{BB962C8B-B14F-4D97-AF65-F5344CB8AC3E}">
        <p14:creationId xmlns:p14="http://schemas.microsoft.com/office/powerpoint/2010/main" val="124219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7436-D367-C334-B4A6-C01FF8B4ED16}"/>
              </a:ext>
            </a:extLst>
          </p:cNvPr>
          <p:cNvSpPr>
            <a:spLocks noGrp="1"/>
          </p:cNvSpPr>
          <p:nvPr>
            <p:ph type="title"/>
          </p:nvPr>
        </p:nvSpPr>
        <p:spPr>
          <a:xfrm>
            <a:off x="838200" y="365125"/>
            <a:ext cx="10515600" cy="732155"/>
          </a:xfrm>
        </p:spPr>
        <p:txBody>
          <a:bodyPr>
            <a:normAutofit/>
          </a:bodyPr>
          <a:lstStyle/>
          <a:p>
            <a:r>
              <a:rPr lang="en-GB" sz="2800" b="1">
                <a:solidFill>
                  <a:srgbClr val="002060"/>
                </a:solidFill>
                <a:latin typeface="Arial" panose="020B0604020202020204" pitchFamily="34" charset="0"/>
                <a:cs typeface="Arial" panose="020B0604020202020204" pitchFamily="34" charset="0"/>
              </a:rPr>
              <a:t>Water Resource Planning</a:t>
            </a:r>
          </a:p>
        </p:txBody>
      </p:sp>
      <p:sp>
        <p:nvSpPr>
          <p:cNvPr id="3" name="Content Placeholder 2">
            <a:extLst>
              <a:ext uri="{FF2B5EF4-FFF2-40B4-BE49-F238E27FC236}">
                <a16:creationId xmlns:a16="http://schemas.microsoft.com/office/drawing/2014/main" id="{F7C1C2A1-32C1-F8DF-6197-B51FB9DD691B}"/>
              </a:ext>
            </a:extLst>
          </p:cNvPr>
          <p:cNvSpPr>
            <a:spLocks noGrp="1"/>
          </p:cNvSpPr>
          <p:nvPr>
            <p:ph idx="1"/>
          </p:nvPr>
        </p:nvSpPr>
        <p:spPr>
          <a:xfrm>
            <a:off x="838200" y="1140435"/>
            <a:ext cx="10515600" cy="850743"/>
          </a:xfrm>
        </p:spPr>
        <p:txBody>
          <a:bodyPr>
            <a:normAutofit/>
          </a:bodyPr>
          <a:lstStyle/>
          <a:p>
            <a:pPr marL="0" indent="0">
              <a:buNone/>
            </a:pPr>
            <a:r>
              <a:rPr lang="en-GB" sz="2000" b="1"/>
              <a:t>The </a:t>
            </a:r>
            <a:r>
              <a:rPr lang="en-GB" sz="1800" b="1"/>
              <a:t>respondents broadly </a:t>
            </a:r>
            <a:r>
              <a:rPr lang="en-GB" sz="1800" b="1" u="sng"/>
              <a:t>agree</a:t>
            </a:r>
            <a:r>
              <a:rPr lang="en-GB" sz="1800" b="1"/>
              <a:t> that:</a:t>
            </a:r>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endParaRPr lang="en-GB"/>
          </a:p>
          <a:p>
            <a:endParaRPr lang="en-GB"/>
          </a:p>
          <a:p>
            <a:pPr marL="0" indent="0">
              <a:buNone/>
            </a:pPr>
            <a:endParaRPr lang="en-GB"/>
          </a:p>
          <a:p>
            <a:endParaRPr lang="en-GB"/>
          </a:p>
          <a:p>
            <a:pPr marL="0" indent="0">
              <a:buNone/>
            </a:pPr>
            <a:endParaRPr lang="en-GB"/>
          </a:p>
        </p:txBody>
      </p:sp>
      <p:sp>
        <p:nvSpPr>
          <p:cNvPr id="6" name="TextBox 5">
            <a:extLst>
              <a:ext uri="{FF2B5EF4-FFF2-40B4-BE49-F238E27FC236}">
                <a16:creationId xmlns:a16="http://schemas.microsoft.com/office/drawing/2014/main" id="{F42362A8-85F4-CB8F-8664-9798229574AF}"/>
              </a:ext>
            </a:extLst>
          </p:cNvPr>
          <p:cNvSpPr txBox="1"/>
          <p:nvPr/>
        </p:nvSpPr>
        <p:spPr>
          <a:xfrm>
            <a:off x="838200" y="1711167"/>
            <a:ext cx="4337108" cy="646331"/>
          </a:xfrm>
          <a:prstGeom prst="rect">
            <a:avLst/>
          </a:prstGeom>
          <a:noFill/>
        </p:spPr>
        <p:txBody>
          <a:bodyPr wrap="square" rtlCol="0">
            <a:spAutoFit/>
          </a:bodyPr>
          <a:lstStyle/>
          <a:p>
            <a:pPr marL="0" indent="0">
              <a:buNone/>
            </a:pPr>
            <a:r>
              <a:rPr lang="en-GB" sz="1800" b="1">
                <a:solidFill>
                  <a:srgbClr val="002060"/>
                </a:solidFill>
              </a:rPr>
              <a:t>Scotland needs a plan for managing its rainwater resources </a:t>
            </a:r>
          </a:p>
        </p:txBody>
      </p:sp>
      <p:sp>
        <p:nvSpPr>
          <p:cNvPr id="7" name="TextBox 6">
            <a:extLst>
              <a:ext uri="{FF2B5EF4-FFF2-40B4-BE49-F238E27FC236}">
                <a16:creationId xmlns:a16="http://schemas.microsoft.com/office/drawing/2014/main" id="{5D06CDF5-A7B4-3BD4-610F-175F300AFE12}"/>
              </a:ext>
            </a:extLst>
          </p:cNvPr>
          <p:cNvSpPr txBox="1"/>
          <p:nvPr/>
        </p:nvSpPr>
        <p:spPr>
          <a:xfrm>
            <a:off x="7315976" y="1572667"/>
            <a:ext cx="4229450" cy="923330"/>
          </a:xfrm>
          <a:prstGeom prst="rect">
            <a:avLst/>
          </a:prstGeom>
          <a:noFill/>
        </p:spPr>
        <p:txBody>
          <a:bodyPr wrap="square" rtlCol="0">
            <a:spAutoFit/>
          </a:bodyPr>
          <a:lstStyle/>
          <a:p>
            <a:pPr marL="0" indent="0">
              <a:buNone/>
            </a:pPr>
            <a:r>
              <a:rPr lang="en-GB" sz="1800" b="1">
                <a:solidFill>
                  <a:srgbClr val="002060"/>
                </a:solidFill>
              </a:rPr>
              <a:t>A national view of catchment risks will help better protect drinking water sources from pollutants</a:t>
            </a:r>
          </a:p>
        </p:txBody>
      </p:sp>
      <p:graphicFrame>
        <p:nvGraphicFramePr>
          <p:cNvPr id="4" name="Chart 3">
            <a:extLst>
              <a:ext uri="{FF2B5EF4-FFF2-40B4-BE49-F238E27FC236}">
                <a16:creationId xmlns:a16="http://schemas.microsoft.com/office/drawing/2014/main" id="{C03C72C7-4265-91C2-9FC3-FE12890F5B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5850979"/>
              </p:ext>
            </p:extLst>
          </p:nvPr>
        </p:nvGraphicFramePr>
        <p:xfrm>
          <a:off x="31250" y="2645229"/>
          <a:ext cx="5497286" cy="2960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6DB6C4D-D13B-BF7C-EF07-98654E22354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075580"/>
              </p:ext>
            </p:extLst>
          </p:nvPr>
        </p:nvGraphicFramePr>
        <p:xfrm>
          <a:off x="6291989" y="2645229"/>
          <a:ext cx="5497286" cy="3570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981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EF6F-1F64-62CF-E17E-E32D71AB9551}"/>
              </a:ext>
            </a:extLst>
          </p:cNvPr>
          <p:cNvSpPr>
            <a:spLocks noGrp="1"/>
          </p:cNvSpPr>
          <p:nvPr>
            <p:ph type="title"/>
          </p:nvPr>
        </p:nvSpPr>
        <p:spPr>
          <a:xfrm>
            <a:off x="609601" y="362912"/>
            <a:ext cx="10972800" cy="1143000"/>
          </a:xfrm>
        </p:spPr>
        <p:txBody>
          <a:bodyPr/>
          <a:lstStyle/>
          <a:p>
            <a:r>
              <a:rPr lang="en-GB" sz="2800" b="1">
                <a:solidFill>
                  <a:srgbClr val="002060"/>
                </a:solidFill>
              </a:rPr>
              <a:t>Drinking Water - Availability</a:t>
            </a:r>
          </a:p>
        </p:txBody>
      </p:sp>
      <p:sp>
        <p:nvSpPr>
          <p:cNvPr id="4" name="TextBox 3">
            <a:extLst>
              <a:ext uri="{FF2B5EF4-FFF2-40B4-BE49-F238E27FC236}">
                <a16:creationId xmlns:a16="http://schemas.microsoft.com/office/drawing/2014/main" id="{4D8551E1-7A3A-C307-3CF5-CFB609C491ED}"/>
              </a:ext>
            </a:extLst>
          </p:cNvPr>
          <p:cNvSpPr txBox="1"/>
          <p:nvPr/>
        </p:nvSpPr>
        <p:spPr>
          <a:xfrm>
            <a:off x="609599" y="1279138"/>
            <a:ext cx="46699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MS Mincho" panose="02020609040205080304" pitchFamily="49" charset="-128"/>
                <a:cs typeface="Times New Roman" panose="02020603050405020304" pitchFamily="18" charset="0"/>
              </a:rPr>
              <a:t>To what extent do you agree or disagree that everyone in Scotland needs to use less drinking water?</a:t>
            </a:r>
            <a:endParaRPr kumimoji="0" lang="en-GB" sz="1600" b="1" i="0" u="none" strike="noStrike" kern="1200" cap="none" spc="0" normalizeH="0" baseline="0" noProof="0">
              <a:ln>
                <a:noFill/>
              </a:ln>
              <a:solidFill>
                <a:srgbClr val="002060"/>
              </a:solidFill>
              <a:effectLst/>
              <a:uLnTx/>
              <a:uFillTx/>
              <a:latin typeface="Arial"/>
              <a:ea typeface="+mn-ea"/>
              <a:cs typeface="+mn-cs"/>
            </a:endParaRPr>
          </a:p>
        </p:txBody>
      </p:sp>
      <p:sp>
        <p:nvSpPr>
          <p:cNvPr id="5" name="TextBox 4">
            <a:extLst>
              <a:ext uri="{FF2B5EF4-FFF2-40B4-BE49-F238E27FC236}">
                <a16:creationId xmlns:a16="http://schemas.microsoft.com/office/drawing/2014/main" id="{F1F0C7E2-E1EA-6235-5EFA-DC82702C2B83}"/>
              </a:ext>
            </a:extLst>
          </p:cNvPr>
          <p:cNvSpPr txBox="1"/>
          <p:nvPr/>
        </p:nvSpPr>
        <p:spPr>
          <a:xfrm>
            <a:off x="6912432" y="1279138"/>
            <a:ext cx="46699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MS Mincho" panose="02020609040205080304" pitchFamily="49" charset="-128"/>
                <a:cs typeface="Times New Roman" panose="02020603050405020304" pitchFamily="18" charset="0"/>
              </a:rPr>
              <a:t>Would you like to know how much water you use in your home?</a:t>
            </a:r>
            <a:endParaRPr kumimoji="0" lang="en-GB" sz="1600" b="1" i="0" u="none" strike="noStrike" kern="1200" cap="none" spc="0" normalizeH="0" baseline="0" noProof="0">
              <a:ln>
                <a:noFill/>
              </a:ln>
              <a:solidFill>
                <a:srgbClr val="002060"/>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4C9C6EF4-A16B-C7E1-A6D5-BFBD00845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683981"/>
              </p:ext>
            </p:extLst>
          </p:nvPr>
        </p:nvGraphicFramePr>
        <p:xfrm>
          <a:off x="97970" y="2252245"/>
          <a:ext cx="5910943" cy="3326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F7D5178-F690-DA1A-6646-2371950D008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5925963"/>
              </p:ext>
            </p:extLst>
          </p:nvPr>
        </p:nvGraphicFramePr>
        <p:xfrm>
          <a:off x="6531427" y="2148467"/>
          <a:ext cx="4800691" cy="3065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8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8574-BC15-01DC-E7A8-A66FE8AE221A}"/>
              </a:ext>
            </a:extLst>
          </p:cNvPr>
          <p:cNvSpPr>
            <a:spLocks noGrp="1"/>
          </p:cNvSpPr>
          <p:nvPr>
            <p:ph type="title"/>
          </p:nvPr>
        </p:nvSpPr>
        <p:spPr>
          <a:xfrm>
            <a:off x="492381" y="537920"/>
            <a:ext cx="10515600" cy="559435"/>
          </a:xfrm>
        </p:spPr>
        <p:txBody>
          <a:bodyPr>
            <a:noAutofit/>
          </a:bodyPr>
          <a:lstStyle/>
          <a:p>
            <a:r>
              <a:rPr lang="en-GB" sz="2800" b="1" dirty="0">
                <a:solidFill>
                  <a:srgbClr val="002060"/>
                </a:solidFill>
              </a:rPr>
              <a:t>Drinking Water – Availability </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40B8C7-FED7-6AF5-AF6F-454A0BA5A786}"/>
              </a:ext>
            </a:extLst>
          </p:cNvPr>
          <p:cNvSpPr>
            <a:spLocks noGrp="1"/>
          </p:cNvSpPr>
          <p:nvPr>
            <p:ph idx="1"/>
          </p:nvPr>
        </p:nvSpPr>
        <p:spPr>
          <a:xfrm>
            <a:off x="492381" y="1022370"/>
            <a:ext cx="5250932" cy="751841"/>
          </a:xfrm>
        </p:spPr>
        <p:txBody>
          <a:bodyPr>
            <a:noAutofit/>
          </a:bodyPr>
          <a:lstStyle/>
          <a:p>
            <a:pPr marL="0" indent="0">
              <a:buNone/>
            </a:pPr>
            <a:r>
              <a:rPr lang="en-US" sz="1600" b="1">
                <a:solidFill>
                  <a:srgbClr val="002060"/>
                </a:solidFill>
                <a:effectLst/>
                <a:latin typeface="Arial" panose="020B0604020202020204" pitchFamily="34" charset="0"/>
                <a:ea typeface="MS Mincho" panose="02020609040205080304" pitchFamily="49" charset="-128"/>
                <a:cs typeface="Times New Roman" panose="02020603050405020304" pitchFamily="18" charset="0"/>
              </a:rPr>
              <a:t>To what extent do you agree or disagree that the process for responding to water shortages should be changed so that appropriate action can be taken as soon as it is needed? </a:t>
            </a:r>
            <a:endParaRPr lang="en-GB" sz="1200" b="1">
              <a:solidFill>
                <a:srgbClr val="002060"/>
              </a:solidFill>
            </a:endParaRPr>
          </a:p>
        </p:txBody>
      </p:sp>
      <p:grpSp>
        <p:nvGrpSpPr>
          <p:cNvPr id="7" name="Group 6">
            <a:extLst>
              <a:ext uri="{FF2B5EF4-FFF2-40B4-BE49-F238E27FC236}">
                <a16:creationId xmlns:a16="http://schemas.microsoft.com/office/drawing/2014/main" id="{134B3111-9A7F-62E3-3CF2-922C91F66F16}"/>
              </a:ext>
              <a:ext uri="{C183D7F6-B498-43B3-948B-1728B52AA6E4}">
                <adec:decorative xmlns:adec="http://schemas.microsoft.com/office/drawing/2017/decorative" val="1"/>
              </a:ext>
            </a:extLst>
          </p:cNvPr>
          <p:cNvGrpSpPr/>
          <p:nvPr/>
        </p:nvGrpSpPr>
        <p:grpSpPr>
          <a:xfrm>
            <a:off x="6222998" y="-31459"/>
            <a:ext cx="5969002" cy="6920917"/>
            <a:chOff x="6222998" y="-31459"/>
            <a:chExt cx="5969002" cy="6920917"/>
          </a:xfrm>
        </p:grpSpPr>
        <p:grpSp>
          <p:nvGrpSpPr>
            <p:cNvPr id="4" name="Group 3">
              <a:extLst>
                <a:ext uri="{FF2B5EF4-FFF2-40B4-BE49-F238E27FC236}">
                  <a16:creationId xmlns:a16="http://schemas.microsoft.com/office/drawing/2014/main" id="{2A823FC5-2825-26B5-17AA-ABE1395B850D}"/>
                </a:ext>
              </a:extLst>
            </p:cNvPr>
            <p:cNvGrpSpPr/>
            <p:nvPr/>
          </p:nvGrpSpPr>
          <p:grpSpPr>
            <a:xfrm>
              <a:off x="6222998" y="-31459"/>
              <a:ext cx="5969002" cy="6920917"/>
              <a:chOff x="6222998" y="-31459"/>
              <a:chExt cx="5969002" cy="6920917"/>
            </a:xfrm>
          </p:grpSpPr>
          <p:sp>
            <p:nvSpPr>
              <p:cNvPr id="5" name="TextBox 4">
                <a:extLst>
                  <a:ext uri="{FF2B5EF4-FFF2-40B4-BE49-F238E27FC236}">
                    <a16:creationId xmlns:a16="http://schemas.microsoft.com/office/drawing/2014/main" id="{17CA2A45-9F4D-14A9-8758-92840ACCC015}"/>
                  </a:ext>
                </a:extLst>
              </p:cNvPr>
              <p:cNvSpPr txBox="1"/>
              <p:nvPr/>
            </p:nvSpPr>
            <p:spPr>
              <a:xfrm>
                <a:off x="6222998" y="-31459"/>
                <a:ext cx="5969002" cy="6920917"/>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6E7EB5D-0149-DA93-FEF1-8D183BF9C0CD}"/>
                  </a:ext>
                </a:extLst>
              </p:cNvPr>
              <p:cNvSpPr txBox="1"/>
              <p:nvPr/>
            </p:nvSpPr>
            <p:spPr>
              <a:xfrm>
                <a:off x="6431622" y="508574"/>
                <a:ext cx="5555243" cy="3970318"/>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How can businesses and individual use less water (415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Education: 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Metering: 24%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 responses referred to metering for information only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responses referred to need for exemptions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Utilise greywater: 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Behaviour change at home: 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Rainwater collection: 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Water saving domestic appliances: 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Reducing leaks: 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159F25FE-9928-8194-5040-AA9B5AABB8DB}"/>
                </a:ext>
              </a:extLst>
            </p:cNvPr>
            <p:cNvSpPr txBox="1"/>
            <p:nvPr/>
          </p:nvSpPr>
          <p:spPr>
            <a:xfrm>
              <a:off x="6565187" y="4478892"/>
              <a:ext cx="5421678" cy="2062103"/>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Would you know where to find information on using less water (384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Scottish Water website: 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Online (but no specific location mentioned): 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Yes (but no specific location mentioned): 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Variety of websites and sources referenced – SEPA, Waterwise, energy Saving Trust, etc NGO websites </a:t>
              </a:r>
            </a:p>
          </p:txBody>
        </p:sp>
      </p:grpSp>
      <p:graphicFrame>
        <p:nvGraphicFramePr>
          <p:cNvPr id="10" name="Chart 9">
            <a:extLst>
              <a:ext uri="{FF2B5EF4-FFF2-40B4-BE49-F238E27FC236}">
                <a16:creationId xmlns:a16="http://schemas.microsoft.com/office/drawing/2014/main" id="{AA3721B2-6721-7A74-AC9B-C0746F3B707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2895576"/>
              </p:ext>
            </p:extLst>
          </p:nvPr>
        </p:nvGraphicFramePr>
        <p:xfrm>
          <a:off x="205134" y="2258661"/>
          <a:ext cx="5660566" cy="3695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0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40D8-2D57-4CEA-4FAA-37C7C087F8C9}"/>
              </a:ext>
            </a:extLst>
          </p:cNvPr>
          <p:cNvSpPr>
            <a:spLocks noGrp="1"/>
          </p:cNvSpPr>
          <p:nvPr>
            <p:ph type="title"/>
          </p:nvPr>
        </p:nvSpPr>
        <p:spPr>
          <a:xfrm>
            <a:off x="446508" y="361169"/>
            <a:ext cx="10972800" cy="1143000"/>
          </a:xfrm>
        </p:spPr>
        <p:txBody>
          <a:bodyPr/>
          <a:lstStyle/>
          <a:p>
            <a:r>
              <a:rPr lang="en-GB" sz="2800" b="1">
                <a:solidFill>
                  <a:srgbClr val="002060"/>
                </a:solidFill>
              </a:rPr>
              <a:t>Drinking Water - Quality</a:t>
            </a:r>
          </a:p>
        </p:txBody>
      </p:sp>
      <p:graphicFrame>
        <p:nvGraphicFramePr>
          <p:cNvPr id="5" name="Chart 4">
            <a:extLst>
              <a:ext uri="{FF2B5EF4-FFF2-40B4-BE49-F238E27FC236}">
                <a16:creationId xmlns:a16="http://schemas.microsoft.com/office/drawing/2014/main" id="{3CAF2BA6-831F-D786-71B9-6A58B860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3165560"/>
              </p:ext>
            </p:extLst>
          </p:nvPr>
        </p:nvGraphicFramePr>
        <p:xfrm>
          <a:off x="390310" y="2483254"/>
          <a:ext cx="5453787" cy="2992872"/>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3CC8AA57-9E0A-BDC4-BF33-EB2FB23DCB88}"/>
              </a:ext>
            </a:extLst>
          </p:cNvPr>
          <p:cNvSpPr>
            <a:spLocks noGrp="1"/>
          </p:cNvSpPr>
          <p:nvPr>
            <p:ph idx="1"/>
          </p:nvPr>
        </p:nvSpPr>
        <p:spPr>
          <a:xfrm>
            <a:off x="446508" y="1369323"/>
            <a:ext cx="5250932" cy="751841"/>
          </a:xfrm>
        </p:spPr>
        <p:txBody>
          <a:bodyPr>
            <a:noAutofit/>
          </a:bodyPr>
          <a:lstStyle/>
          <a:p>
            <a:pPr marL="0" indent="0">
              <a:buNone/>
            </a:pPr>
            <a:r>
              <a:rPr lang="en-US" sz="1600" b="1">
                <a:solidFill>
                  <a:srgbClr val="002060"/>
                </a:solidFill>
                <a:effectLst/>
                <a:latin typeface="Arial" panose="020B0604020202020204" pitchFamily="34" charset="0"/>
                <a:ea typeface="MS Mincho" panose="02020609040205080304" pitchFamily="49" charset="-128"/>
                <a:cs typeface="Times New Roman" panose="02020603050405020304" pitchFamily="18" charset="0"/>
              </a:rPr>
              <a:t>To what extent do you agree or disagree that all of Scotland’s plumbing should be made lead-free? </a:t>
            </a:r>
            <a:endParaRPr lang="en-GB" sz="1100" b="1">
              <a:solidFill>
                <a:srgbClr val="002060"/>
              </a:solidFill>
            </a:endParaRPr>
          </a:p>
        </p:txBody>
      </p:sp>
      <p:graphicFrame>
        <p:nvGraphicFramePr>
          <p:cNvPr id="8" name="Chart 7">
            <a:extLst>
              <a:ext uri="{FF2B5EF4-FFF2-40B4-BE49-F238E27FC236}">
                <a16:creationId xmlns:a16="http://schemas.microsoft.com/office/drawing/2014/main" id="{5B27BF12-CF51-5476-9DD4-DC658CBA2CA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5026579"/>
              </p:ext>
            </p:extLst>
          </p:nvPr>
        </p:nvGraphicFramePr>
        <p:xfrm>
          <a:off x="6347906" y="2557816"/>
          <a:ext cx="5602258" cy="2405344"/>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2">
            <a:extLst>
              <a:ext uri="{FF2B5EF4-FFF2-40B4-BE49-F238E27FC236}">
                <a16:creationId xmlns:a16="http://schemas.microsoft.com/office/drawing/2014/main" id="{6034B8CE-3998-ACA7-7B74-BD4BCDAD18E1}"/>
              </a:ext>
            </a:extLst>
          </p:cNvPr>
          <p:cNvSpPr txBox="1">
            <a:spLocks/>
          </p:cNvSpPr>
          <p:nvPr/>
        </p:nvSpPr>
        <p:spPr bwMode="auto">
          <a:xfrm>
            <a:off x="6550758" y="1369322"/>
            <a:ext cx="5250932" cy="75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MS Mincho" panose="02020609040205080304" pitchFamily="49" charset="-128"/>
                <a:cs typeface="Times New Roman" panose="02020603050405020304" pitchFamily="18" charset="0"/>
              </a:rPr>
              <a:t>Would you know where to get information on how to ensure that your pipes are not affecting your drinking water?</a:t>
            </a:r>
            <a:endParaRPr kumimoji="0" lang="en-GB" sz="1050" b="1" i="0" u="none" strike="noStrike" kern="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69258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40D8-2D57-4CEA-4FAA-37C7C087F8C9}"/>
              </a:ext>
            </a:extLst>
          </p:cNvPr>
          <p:cNvSpPr>
            <a:spLocks noGrp="1"/>
          </p:cNvSpPr>
          <p:nvPr>
            <p:ph type="title"/>
          </p:nvPr>
        </p:nvSpPr>
        <p:spPr>
          <a:xfrm>
            <a:off x="485121" y="326085"/>
            <a:ext cx="10972800" cy="1143000"/>
          </a:xfrm>
        </p:spPr>
        <p:txBody>
          <a:bodyPr/>
          <a:lstStyle/>
          <a:p>
            <a:r>
              <a:rPr lang="en-GB" sz="2800" b="1" dirty="0">
                <a:solidFill>
                  <a:srgbClr val="002060"/>
                </a:solidFill>
              </a:rPr>
              <a:t>Drinking Water – Quality </a:t>
            </a:r>
          </a:p>
        </p:txBody>
      </p:sp>
      <p:graphicFrame>
        <p:nvGraphicFramePr>
          <p:cNvPr id="12" name="Chart 11">
            <a:extLst>
              <a:ext uri="{FF2B5EF4-FFF2-40B4-BE49-F238E27FC236}">
                <a16:creationId xmlns:a16="http://schemas.microsoft.com/office/drawing/2014/main" id="{86790B7C-7257-542F-7A72-7D352817BC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270842"/>
              </p:ext>
            </p:extLst>
          </p:nvPr>
        </p:nvGraphicFramePr>
        <p:xfrm>
          <a:off x="200101" y="2313601"/>
          <a:ext cx="5519943" cy="3482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5AF31991-8610-C62E-C3C3-A62E79EF8FE8}"/>
              </a:ext>
            </a:extLst>
          </p:cNvPr>
          <p:cNvSpPr txBox="1">
            <a:spLocks/>
          </p:cNvSpPr>
          <p:nvPr/>
        </p:nvSpPr>
        <p:spPr bwMode="auto">
          <a:xfrm>
            <a:off x="446508" y="1170601"/>
            <a:ext cx="5250932" cy="75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15000"/>
              </a:lnSpc>
              <a:spcBef>
                <a:spcPts val="1000"/>
              </a:spcBef>
              <a:spcAft>
                <a:spcPct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S Gothic" panose="020B0609070205080204" pitchFamily="49" charset="-128"/>
                <a:cs typeface="Times New Roman" panose="02020603050405020304" pitchFamily="18" charset="0"/>
              </a:rPr>
              <a:t>Do you agree that all drinking water supplies, regardless of size or ownership, should be tested and inspected to ensure that drinking water is safe?</a:t>
            </a:r>
            <a:endParaRPr kumimoji="0" lang="en-GB" sz="1600" b="1" i="0" u="none" strike="noStrike" kern="1200" cap="none" spc="0" normalizeH="0" baseline="0" noProof="0">
              <a:ln>
                <a:noFill/>
              </a:ln>
              <a:solidFill>
                <a:srgbClr val="002060"/>
              </a:solidFill>
              <a:effectLst/>
              <a:uLnTx/>
              <a:uFillTx/>
              <a:latin typeface="Arial"/>
              <a:ea typeface="MS Gothic" panose="020B0609070205080204" pitchFamily="49" charset="-128"/>
              <a:cs typeface="Times New Roman" panose="02020603050405020304" pitchFamily="18" charset="0"/>
            </a:endParaRPr>
          </a:p>
        </p:txBody>
      </p:sp>
      <p:grpSp>
        <p:nvGrpSpPr>
          <p:cNvPr id="11" name="Group 10">
            <a:extLst>
              <a:ext uri="{FF2B5EF4-FFF2-40B4-BE49-F238E27FC236}">
                <a16:creationId xmlns:a16="http://schemas.microsoft.com/office/drawing/2014/main" id="{F39D3983-12EF-206C-721C-DA9ABA947115}"/>
              </a:ext>
              <a:ext uri="{C183D7F6-B498-43B3-948B-1728B52AA6E4}">
                <adec:decorative xmlns:adec="http://schemas.microsoft.com/office/drawing/2017/decorative" val="1"/>
              </a:ext>
            </a:extLst>
          </p:cNvPr>
          <p:cNvGrpSpPr/>
          <p:nvPr/>
        </p:nvGrpSpPr>
        <p:grpSpPr>
          <a:xfrm>
            <a:off x="6222998" y="-31459"/>
            <a:ext cx="5969002" cy="6920917"/>
            <a:chOff x="6222998" y="-31459"/>
            <a:chExt cx="5969002" cy="6920917"/>
          </a:xfrm>
        </p:grpSpPr>
        <p:sp>
          <p:nvSpPr>
            <p:cNvPr id="7" name="TextBox 6">
              <a:extLst>
                <a:ext uri="{FF2B5EF4-FFF2-40B4-BE49-F238E27FC236}">
                  <a16:creationId xmlns:a16="http://schemas.microsoft.com/office/drawing/2014/main" id="{907CEC62-7D07-A8A1-9977-3E67A8AB50F6}"/>
                </a:ext>
              </a:extLst>
            </p:cNvPr>
            <p:cNvSpPr txBox="1"/>
            <p:nvPr/>
          </p:nvSpPr>
          <p:spPr>
            <a:xfrm>
              <a:off x="6222998" y="-31459"/>
              <a:ext cx="5969002" cy="6920917"/>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26ADD244-74C2-8EC1-2598-1612B0273118}"/>
                </a:ext>
              </a:extLst>
            </p:cNvPr>
            <p:cNvSpPr txBox="1"/>
            <p:nvPr/>
          </p:nvSpPr>
          <p:spPr>
            <a:xfrm>
              <a:off x="6371831" y="142792"/>
              <a:ext cx="5820169" cy="3970318"/>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What support do owners and users of private water supplies require to ensure that drinking water is safe? (360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Testing of private water supplies: 42%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Regular testing: 28 responses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Affordable or free: 35 responses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Home testing kits: 12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information &amp; guidance: 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Owner/user responsibility to ensure that drinking water is safe: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emerging themes: Need for financial help, Support service, Safeguarding catchment areas, Education &amp; Support connecting to the mains supply</a:t>
              </a:r>
            </a:p>
          </p:txBody>
        </p:sp>
        <p:sp>
          <p:nvSpPr>
            <p:cNvPr id="9" name="TextBox 8">
              <a:extLst>
                <a:ext uri="{FF2B5EF4-FFF2-40B4-BE49-F238E27FC236}">
                  <a16:creationId xmlns:a16="http://schemas.microsoft.com/office/drawing/2014/main" id="{507E8600-EEEC-5C94-7BD0-685BF1CD046E}"/>
                </a:ext>
              </a:extLst>
            </p:cNvPr>
            <p:cNvSpPr txBox="1"/>
            <p:nvPr/>
          </p:nvSpPr>
          <p:spPr>
            <a:xfrm>
              <a:off x="6371831" y="4303455"/>
              <a:ext cx="5421678" cy="2554545"/>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Do you have further view on public and private drinking water supplies? (226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Education on demands on water services and need to reduce 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Upgrading infrastructure (reduce leaks &amp; bursts, reservoirs)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Protect catchment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Reduce leaks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Behaviour change </a:t>
              </a:r>
            </a:p>
          </p:txBody>
        </p:sp>
      </p:grpSp>
    </p:spTree>
    <p:extLst>
      <p:ext uri="{BB962C8B-B14F-4D97-AF65-F5344CB8AC3E}">
        <p14:creationId xmlns:p14="http://schemas.microsoft.com/office/powerpoint/2010/main" val="40800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05A4A7-5C7F-E2F2-C6AB-E40CF28177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63625" y="1716972"/>
            <a:ext cx="493839" cy="493839"/>
          </a:xfrm>
          <a:prstGeom prst="rect">
            <a:avLst/>
          </a:prstGeom>
        </p:spPr>
      </p:pic>
      <p:pic>
        <p:nvPicPr>
          <p:cNvPr id="11" name="Graphic 10">
            <a:extLst>
              <a:ext uri="{FF2B5EF4-FFF2-40B4-BE49-F238E27FC236}">
                <a16:creationId xmlns:a16="http://schemas.microsoft.com/office/drawing/2014/main" id="{F930064A-E92E-A308-091D-010A7426A0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94737" y="2722429"/>
            <a:ext cx="493839" cy="493839"/>
          </a:xfrm>
          <a:prstGeom prst="rect">
            <a:avLst/>
          </a:prstGeom>
        </p:spPr>
      </p:pic>
      <p:pic>
        <p:nvPicPr>
          <p:cNvPr id="17" name="Graphic 16">
            <a:extLst>
              <a:ext uri="{FF2B5EF4-FFF2-40B4-BE49-F238E27FC236}">
                <a16:creationId xmlns:a16="http://schemas.microsoft.com/office/drawing/2014/main" id="{DBC6D29B-BBEF-BBDB-45B3-C733E5816CD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180843" y="1730337"/>
            <a:ext cx="493839" cy="493839"/>
          </a:xfrm>
          <a:prstGeom prst="rect">
            <a:avLst/>
          </a:prstGeom>
        </p:spPr>
      </p:pic>
      <p:pic>
        <p:nvPicPr>
          <p:cNvPr id="15" name="Graphic 14">
            <a:extLst>
              <a:ext uri="{FF2B5EF4-FFF2-40B4-BE49-F238E27FC236}">
                <a16:creationId xmlns:a16="http://schemas.microsoft.com/office/drawing/2014/main" id="{47D1F686-117A-5AB5-FDEA-161CF57B082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139509" y="3817272"/>
            <a:ext cx="621542" cy="621542"/>
          </a:xfrm>
          <a:prstGeom prst="rect">
            <a:avLst/>
          </a:prstGeom>
        </p:spPr>
      </p:pic>
      <p:pic>
        <p:nvPicPr>
          <p:cNvPr id="19" name="Graphic 18">
            <a:extLst>
              <a:ext uri="{FF2B5EF4-FFF2-40B4-BE49-F238E27FC236}">
                <a16:creationId xmlns:a16="http://schemas.microsoft.com/office/drawing/2014/main" id="{78106FF6-4E32-8B62-4FA1-6D592CF486E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180843" y="2658578"/>
            <a:ext cx="621542" cy="621542"/>
          </a:xfrm>
          <a:prstGeom prst="rect">
            <a:avLst/>
          </a:prstGeom>
        </p:spPr>
      </p:pic>
      <p:sp>
        <p:nvSpPr>
          <p:cNvPr id="2" name="Title 1">
            <a:extLst>
              <a:ext uri="{FF2B5EF4-FFF2-40B4-BE49-F238E27FC236}">
                <a16:creationId xmlns:a16="http://schemas.microsoft.com/office/drawing/2014/main" id="{60441D56-BE62-C9F7-42C3-E371FE170C95}"/>
              </a:ext>
              <a:ext uri="{C183D7F6-B498-43B3-948B-1728B52AA6E4}">
                <adec:decorative xmlns:adec="http://schemas.microsoft.com/office/drawing/2017/decorative" val="1"/>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b="1" kern="1200" dirty="0">
                <a:solidFill>
                  <a:srgbClr val="002060"/>
                </a:solidFill>
                <a:latin typeface="Arial" panose="020B0604020202020204" pitchFamily="34" charset="0"/>
                <a:cs typeface="Arial" panose="020B0604020202020204" pitchFamily="34" charset="0"/>
              </a:rPr>
              <a:t>Summary</a:t>
            </a:r>
            <a:endParaRPr lang="en-US" sz="5200" b="1" kern="1200" dirty="0">
              <a:solidFill>
                <a:srgbClr val="00206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D92C4E0A-067B-58FA-2794-B18E8F2F9768}"/>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63919" y="6400801"/>
            <a:ext cx="2373417" cy="370620"/>
          </a:xfrm>
          <a:prstGeom prst="rect">
            <a:avLst/>
          </a:prstGeom>
        </p:spPr>
      </p:pic>
      <p:sp>
        <p:nvSpPr>
          <p:cNvPr id="23" name="TextBox 22">
            <a:extLst>
              <a:ext uri="{FF2B5EF4-FFF2-40B4-BE49-F238E27FC236}">
                <a16:creationId xmlns:a16="http://schemas.microsoft.com/office/drawing/2014/main" id="{C90675C3-C428-3A46-66FB-2B580C8C225D}"/>
              </a:ext>
              <a:ext uri="{C183D7F6-B498-43B3-948B-1728B52AA6E4}">
                <adec:decorative xmlns:adec="http://schemas.microsoft.com/office/drawing/2017/decorative" val="1"/>
              </a:ext>
            </a:extLst>
          </p:cNvPr>
          <p:cNvSpPr txBox="1"/>
          <p:nvPr/>
        </p:nvSpPr>
        <p:spPr>
          <a:xfrm>
            <a:off x="1464628" y="1706945"/>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Behaviour change is essential to using less water and limit charge rises</a:t>
            </a:r>
          </a:p>
        </p:txBody>
      </p:sp>
      <p:sp>
        <p:nvSpPr>
          <p:cNvPr id="24" name="TextBox 23">
            <a:extLst>
              <a:ext uri="{FF2B5EF4-FFF2-40B4-BE49-F238E27FC236}">
                <a16:creationId xmlns:a16="http://schemas.microsoft.com/office/drawing/2014/main" id="{98BA76B7-FA1B-E919-ACDD-B469BDC7DA28}"/>
              </a:ext>
              <a:ext uri="{C183D7F6-B498-43B3-948B-1728B52AA6E4}">
                <adec:decorative xmlns:adec="http://schemas.microsoft.com/office/drawing/2017/decorative" val="1"/>
              </a:ext>
            </a:extLst>
          </p:cNvPr>
          <p:cNvSpPr txBox="1"/>
          <p:nvPr/>
        </p:nvSpPr>
        <p:spPr>
          <a:xfrm>
            <a:off x="1464628" y="2753696"/>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Respondents are willing to make changes</a:t>
            </a:r>
          </a:p>
        </p:txBody>
      </p:sp>
      <p:sp>
        <p:nvSpPr>
          <p:cNvPr id="25" name="TextBox 24">
            <a:extLst>
              <a:ext uri="{FF2B5EF4-FFF2-40B4-BE49-F238E27FC236}">
                <a16:creationId xmlns:a16="http://schemas.microsoft.com/office/drawing/2014/main" id="{4B2A1892-ACD6-F2EB-3BCD-F85BDB81D8CD}"/>
              </a:ext>
              <a:ext uri="{C183D7F6-B498-43B3-948B-1728B52AA6E4}">
                <adec:decorative xmlns:adec="http://schemas.microsoft.com/office/drawing/2017/decorative" val="1"/>
              </a:ext>
            </a:extLst>
          </p:cNvPr>
          <p:cNvSpPr txBox="1"/>
          <p:nvPr/>
        </p:nvSpPr>
        <p:spPr>
          <a:xfrm>
            <a:off x="1457999" y="3693283"/>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require more information on what they can do to help and where they can go for support</a:t>
            </a:r>
          </a:p>
        </p:txBody>
      </p:sp>
      <p:sp>
        <p:nvSpPr>
          <p:cNvPr id="27" name="TextBox 26">
            <a:extLst>
              <a:ext uri="{FF2B5EF4-FFF2-40B4-BE49-F238E27FC236}">
                <a16:creationId xmlns:a16="http://schemas.microsoft.com/office/drawing/2014/main" id="{836886E5-E22C-A9D7-000F-C67A833772D6}"/>
              </a:ext>
              <a:ext uri="{C183D7F6-B498-43B3-948B-1728B52AA6E4}">
                <adec:decorative xmlns:adec="http://schemas.microsoft.com/office/drawing/2017/decorative" val="1"/>
              </a:ext>
            </a:extLst>
          </p:cNvPr>
          <p:cNvSpPr txBox="1"/>
          <p:nvPr/>
        </p:nvSpPr>
        <p:spPr>
          <a:xfrm>
            <a:off x="1457999" y="4909869"/>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generally do not think council tax is a fair way to charge for services</a:t>
            </a:r>
          </a:p>
        </p:txBody>
      </p:sp>
      <p:sp>
        <p:nvSpPr>
          <p:cNvPr id="30" name="TextBox 29">
            <a:extLst>
              <a:ext uri="{FF2B5EF4-FFF2-40B4-BE49-F238E27FC236}">
                <a16:creationId xmlns:a16="http://schemas.microsoft.com/office/drawing/2014/main" id="{A2EF9C55-28B7-9A27-9B37-CE98EA5AD94D}"/>
              </a:ext>
              <a:ext uri="{C183D7F6-B498-43B3-948B-1728B52AA6E4}">
                <adec:decorative xmlns:adec="http://schemas.microsoft.com/office/drawing/2017/decorative" val="1"/>
              </a:ext>
            </a:extLst>
          </p:cNvPr>
          <p:cNvSpPr txBox="1"/>
          <p:nvPr/>
        </p:nvSpPr>
        <p:spPr>
          <a:xfrm>
            <a:off x="7170655" y="3792483"/>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agree that we should recognise that there are three services</a:t>
            </a:r>
          </a:p>
        </p:txBody>
      </p:sp>
      <p:sp>
        <p:nvSpPr>
          <p:cNvPr id="31" name="TextBox 30">
            <a:extLst>
              <a:ext uri="{FF2B5EF4-FFF2-40B4-BE49-F238E27FC236}">
                <a16:creationId xmlns:a16="http://schemas.microsoft.com/office/drawing/2014/main" id="{65D22702-2B31-6765-276E-8738BC80C1E7}"/>
              </a:ext>
              <a:ext uri="{C183D7F6-B498-43B3-948B-1728B52AA6E4}">
                <adec:decorative xmlns:adec="http://schemas.microsoft.com/office/drawing/2017/decorative" val="1"/>
              </a:ext>
            </a:extLst>
          </p:cNvPr>
          <p:cNvSpPr txBox="1"/>
          <p:nvPr/>
        </p:nvSpPr>
        <p:spPr>
          <a:xfrm>
            <a:off x="7170655" y="1640725"/>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agree that water resource planning is important</a:t>
            </a:r>
          </a:p>
        </p:txBody>
      </p:sp>
      <p:sp>
        <p:nvSpPr>
          <p:cNvPr id="32" name="TextBox 31">
            <a:extLst>
              <a:ext uri="{FF2B5EF4-FFF2-40B4-BE49-F238E27FC236}">
                <a16:creationId xmlns:a16="http://schemas.microsoft.com/office/drawing/2014/main" id="{DCD013F2-F9A9-E7A0-6E38-6D46F714ED9D}"/>
              </a:ext>
              <a:ext uri="{C183D7F6-B498-43B3-948B-1728B52AA6E4}">
                <adec:decorative xmlns:adec="http://schemas.microsoft.com/office/drawing/2017/decorative" val="1"/>
              </a:ext>
            </a:extLst>
          </p:cNvPr>
          <p:cNvSpPr txBox="1"/>
          <p:nvPr/>
        </p:nvSpPr>
        <p:spPr>
          <a:xfrm>
            <a:off x="7170655" y="2549784"/>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broadly agree with our proposals for drinking water, wastewater &amp; drainage</a:t>
            </a:r>
          </a:p>
        </p:txBody>
      </p:sp>
      <p:pic>
        <p:nvPicPr>
          <p:cNvPr id="4" name="Graphic 3">
            <a:extLst>
              <a:ext uri="{FF2B5EF4-FFF2-40B4-BE49-F238E27FC236}">
                <a16:creationId xmlns:a16="http://schemas.microsoft.com/office/drawing/2014/main" id="{433E3D06-8DF9-C222-E1F4-A90AB6D730D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5361" y="4974341"/>
            <a:ext cx="556066" cy="556066"/>
          </a:xfrm>
          <a:prstGeom prst="rect">
            <a:avLst/>
          </a:prstGeom>
        </p:spPr>
      </p:pic>
      <p:pic>
        <p:nvPicPr>
          <p:cNvPr id="8" name="Graphic 7">
            <a:extLst>
              <a:ext uri="{FF2B5EF4-FFF2-40B4-BE49-F238E27FC236}">
                <a16:creationId xmlns:a16="http://schemas.microsoft.com/office/drawing/2014/main" id="{46ECFB8D-E851-B739-1624-8D25E2570C9E}"/>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2511" y="3817272"/>
            <a:ext cx="556065" cy="556065"/>
          </a:xfrm>
          <a:prstGeom prst="rect">
            <a:avLst/>
          </a:prstGeom>
        </p:spPr>
      </p:pic>
    </p:spTree>
    <p:extLst>
      <p:ext uri="{BB962C8B-B14F-4D97-AF65-F5344CB8AC3E}">
        <p14:creationId xmlns:p14="http://schemas.microsoft.com/office/powerpoint/2010/main" val="287418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1C47-7DE6-6DD8-827A-A304788DDEAB}"/>
              </a:ext>
            </a:extLst>
          </p:cNvPr>
          <p:cNvSpPr>
            <a:spLocks noGrp="1"/>
          </p:cNvSpPr>
          <p:nvPr>
            <p:ph type="title"/>
          </p:nvPr>
        </p:nvSpPr>
        <p:spPr/>
        <p:txBody>
          <a:bodyPr/>
          <a:lstStyle/>
          <a:p>
            <a:r>
              <a:rPr lang="en-US" dirty="0">
                <a:ea typeface="Calibri Light"/>
                <a:cs typeface="Calibri Light"/>
              </a:rPr>
              <a:t>What Next?</a:t>
            </a:r>
            <a:endParaRPr lang="en-US" dirty="0"/>
          </a:p>
        </p:txBody>
      </p:sp>
      <p:sp>
        <p:nvSpPr>
          <p:cNvPr id="3" name="Content Placeholder 2">
            <a:extLst>
              <a:ext uri="{FF2B5EF4-FFF2-40B4-BE49-F238E27FC236}">
                <a16:creationId xmlns:a16="http://schemas.microsoft.com/office/drawing/2014/main" id="{1D2464FA-08BA-9591-5B37-D33C00F64910}"/>
              </a:ext>
            </a:extLst>
          </p:cNvPr>
          <p:cNvSpPr>
            <a:spLocks noGrp="1"/>
          </p:cNvSpPr>
          <p:nvPr>
            <p:ph idx="1"/>
          </p:nvPr>
        </p:nvSpPr>
        <p:spPr/>
        <p:txBody>
          <a:bodyPr/>
          <a:lstStyle/>
          <a:p>
            <a:endParaRPr lang="en-US"/>
          </a:p>
        </p:txBody>
      </p:sp>
      <p:graphicFrame>
        <p:nvGraphicFramePr>
          <p:cNvPr id="5" name="Content Placeholder 2">
            <a:extLst>
              <a:ext uri="{FF2B5EF4-FFF2-40B4-BE49-F238E27FC236}">
                <a16:creationId xmlns:a16="http://schemas.microsoft.com/office/drawing/2014/main" id="{4FEF3FA9-5660-4265-C277-258BD965D6A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896715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40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F5032-691E-A6C1-13C1-E806C402A2A2}"/>
              </a:ext>
              <a:ext uri="{C183D7F6-B498-43B3-948B-1728B52AA6E4}">
                <adec:decorative xmlns:adec="http://schemas.microsoft.com/office/drawing/2017/decorative" val="1"/>
              </a:ext>
            </a:extLst>
          </p:cNvPr>
          <p:cNvSpPr txBox="1"/>
          <p:nvPr/>
        </p:nvSpPr>
        <p:spPr>
          <a:xfrm>
            <a:off x="369252" y="1174183"/>
            <a:ext cx="4318000" cy="1815882"/>
          </a:xfrm>
          <a:prstGeom prst="rect">
            <a:avLst/>
          </a:prstGeom>
          <a:noFill/>
        </p:spPr>
        <p:txBody>
          <a:bodyPr wrap="square" rtlCol="0">
            <a:spAutoFit/>
          </a:bodyPr>
          <a:lstStyle/>
          <a:p>
            <a:r>
              <a:rPr lang="en-GB" sz="2800" b="1" baseline="0">
                <a:latin typeface="Calibri Light" panose="020F0302020204030204" pitchFamily="34" charset="0"/>
                <a:cs typeface="Calibri Light" panose="020F0302020204030204" pitchFamily="34" charset="0"/>
              </a:rPr>
              <a:t>Main Points of Interest - General</a:t>
            </a:r>
          </a:p>
          <a:p>
            <a:r>
              <a:rPr lang="en-GB" sz="2800"/>
              <a:t>To recap:</a:t>
            </a:r>
          </a:p>
          <a:p>
            <a:endParaRPr lang="en-GB" sz="2800"/>
          </a:p>
        </p:txBody>
      </p:sp>
      <p:pic>
        <p:nvPicPr>
          <p:cNvPr id="3" name="Picture 2">
            <a:extLst>
              <a:ext uri="{FF2B5EF4-FFF2-40B4-BE49-F238E27FC236}">
                <a16:creationId xmlns:a16="http://schemas.microsoft.com/office/drawing/2014/main" id="{BE6147C0-19F0-D112-0932-B569AEF04C1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13" y="2820538"/>
            <a:ext cx="2421917" cy="3393391"/>
          </a:xfrm>
          <a:prstGeom prst="rect">
            <a:avLst/>
          </a:prstGeom>
        </p:spPr>
      </p:pic>
      <p:sp>
        <p:nvSpPr>
          <p:cNvPr id="10" name="Title 9">
            <a:extLst>
              <a:ext uri="{FF2B5EF4-FFF2-40B4-BE49-F238E27FC236}">
                <a16:creationId xmlns:a16="http://schemas.microsoft.com/office/drawing/2014/main" id="{EB579E32-AC0E-CEED-C832-AF4E9D29A70F}"/>
              </a:ext>
              <a:ext uri="{C183D7F6-B498-43B3-948B-1728B52AA6E4}">
                <adec:decorative xmlns:adec="http://schemas.microsoft.com/office/drawing/2017/decorative" val="1"/>
              </a:ext>
            </a:extLst>
          </p:cNvPr>
          <p:cNvSpPr>
            <a:spLocks noGrp="1"/>
          </p:cNvSpPr>
          <p:nvPr>
            <p:ph type="title" idx="4294967295"/>
          </p:nvPr>
        </p:nvSpPr>
        <p:spPr>
          <a:xfrm>
            <a:off x="-3245" y="-66307"/>
            <a:ext cx="12192000" cy="835215"/>
          </a:xfrm>
          <a:prstGeom prst="rect">
            <a:avLst/>
          </a:prstGeom>
          <a:solidFill>
            <a:schemeClr val="accent1">
              <a:lumMod val="50000"/>
            </a:schemeClr>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lt1"/>
                </a:solidFill>
                <a:effectLst/>
                <a:uLnTx/>
                <a:uFillTx/>
                <a:latin typeface="+mn-lt"/>
                <a:ea typeface="+mn-ea"/>
                <a:cs typeface="Arial"/>
              </a:rPr>
              <a:t>Recast Drinking Water Directive </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12" name="TextBox 4">
            <a:extLst>
              <a:ext uri="{FF2B5EF4-FFF2-40B4-BE49-F238E27FC236}">
                <a16:creationId xmlns:a16="http://schemas.microsoft.com/office/drawing/2014/main" id="{0D76DF12-70AA-A97E-FB70-CDD865FC1A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165403"/>
              </p:ext>
            </p:extLst>
          </p:nvPr>
        </p:nvGraphicFramePr>
        <p:xfrm>
          <a:off x="4089906" y="1912046"/>
          <a:ext cx="7347737"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34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F5032-691E-A6C1-13C1-E806C402A2A2}"/>
              </a:ext>
              <a:ext uri="{C183D7F6-B498-43B3-948B-1728B52AA6E4}">
                <adec:decorative xmlns:adec="http://schemas.microsoft.com/office/drawing/2017/decorative" val="1"/>
              </a:ext>
            </a:extLst>
          </p:cNvPr>
          <p:cNvSpPr txBox="1"/>
          <p:nvPr/>
        </p:nvSpPr>
        <p:spPr>
          <a:xfrm>
            <a:off x="369252" y="1174183"/>
            <a:ext cx="4318000" cy="1815882"/>
          </a:xfrm>
          <a:prstGeom prst="rect">
            <a:avLst/>
          </a:prstGeom>
          <a:noFill/>
        </p:spPr>
        <p:txBody>
          <a:bodyPr wrap="square" rtlCol="0">
            <a:spAutoFit/>
          </a:bodyPr>
          <a:lstStyle/>
          <a:p>
            <a:r>
              <a:rPr lang="en-GB" sz="2800" b="1" baseline="0">
                <a:latin typeface="Calibri Light" panose="020F0302020204030204" pitchFamily="34" charset="0"/>
                <a:cs typeface="Calibri Light" panose="020F0302020204030204" pitchFamily="34" charset="0"/>
              </a:rPr>
              <a:t>Main Points of Interest - General</a:t>
            </a:r>
          </a:p>
          <a:p>
            <a:r>
              <a:rPr lang="en-GB" sz="2800"/>
              <a:t>To recap:</a:t>
            </a:r>
          </a:p>
          <a:p>
            <a:endParaRPr lang="en-GB" sz="2800"/>
          </a:p>
        </p:txBody>
      </p:sp>
      <p:sp>
        <p:nvSpPr>
          <p:cNvPr id="10" name="Title 9">
            <a:extLst>
              <a:ext uri="{FF2B5EF4-FFF2-40B4-BE49-F238E27FC236}">
                <a16:creationId xmlns:a16="http://schemas.microsoft.com/office/drawing/2014/main" id="{EB579E32-AC0E-CEED-C832-AF4E9D29A70F}"/>
              </a:ext>
              <a:ext uri="{C183D7F6-B498-43B3-948B-1728B52AA6E4}">
                <adec:decorative xmlns:adec="http://schemas.microsoft.com/office/drawing/2017/decorative" val="1"/>
              </a:ext>
            </a:extLst>
          </p:cNvPr>
          <p:cNvSpPr>
            <a:spLocks noGrp="1"/>
          </p:cNvSpPr>
          <p:nvPr>
            <p:ph type="title" idx="4294967295"/>
          </p:nvPr>
        </p:nvSpPr>
        <p:spPr>
          <a:xfrm>
            <a:off x="-3245" y="-66307"/>
            <a:ext cx="12192000" cy="835215"/>
          </a:xfrm>
          <a:prstGeom prst="rect">
            <a:avLst/>
          </a:prstGeom>
          <a:solidFill>
            <a:schemeClr val="accent1">
              <a:lumMod val="50000"/>
            </a:schemeClr>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lt1"/>
                </a:solidFill>
                <a:effectLst/>
                <a:uLnTx/>
                <a:uFillTx/>
                <a:latin typeface="+mn-lt"/>
                <a:ea typeface="+mn-ea"/>
                <a:cs typeface="Arial"/>
              </a:rPr>
              <a:t>Recast Drinking Water Directive 1 </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12" name="TextBox 4">
            <a:extLst>
              <a:ext uri="{FF2B5EF4-FFF2-40B4-BE49-F238E27FC236}">
                <a16:creationId xmlns:a16="http://schemas.microsoft.com/office/drawing/2014/main" id="{0D76DF12-70AA-A97E-FB70-CDD865FC1A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055768"/>
              </p:ext>
            </p:extLst>
          </p:nvPr>
        </p:nvGraphicFramePr>
        <p:xfrm>
          <a:off x="6795226" y="1184366"/>
          <a:ext cx="3972560" cy="536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9B7E4C6-86F3-2472-21AC-B7E68D65B60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398" y="2505461"/>
            <a:ext cx="4615885" cy="3461914"/>
          </a:xfrm>
          <a:prstGeom prst="rect">
            <a:avLst/>
          </a:prstGeom>
        </p:spPr>
      </p:pic>
    </p:spTree>
    <p:extLst>
      <p:ext uri="{BB962C8B-B14F-4D97-AF65-F5344CB8AC3E}">
        <p14:creationId xmlns:p14="http://schemas.microsoft.com/office/powerpoint/2010/main" val="406104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8A5B-36DC-080A-6CB5-862711283BFC}"/>
              </a:ext>
              <a:ext uri="{C183D7F6-B498-43B3-948B-1728B52AA6E4}">
                <adec:decorative xmlns:adec="http://schemas.microsoft.com/office/drawing/2017/decorative" val="1"/>
              </a:ext>
            </a:extLst>
          </p:cNvPr>
          <p:cNvSpPr>
            <a:spLocks noGrp="1"/>
          </p:cNvSpPr>
          <p:nvPr>
            <p:ph type="title"/>
          </p:nvPr>
        </p:nvSpPr>
        <p:spPr>
          <a:xfrm>
            <a:off x="124651" y="462189"/>
            <a:ext cx="10515600" cy="1325563"/>
          </a:xfrm>
        </p:spPr>
        <p:txBody>
          <a:bodyPr>
            <a:normAutofit/>
          </a:bodyPr>
          <a:lstStyle/>
          <a:p>
            <a:pPr>
              <a:tabLst>
                <a:tab pos="7175500" algn="l"/>
              </a:tabLst>
            </a:pPr>
            <a:r>
              <a:rPr lang="en-GB" sz="4000" b="1" dirty="0">
                <a:solidFill>
                  <a:srgbClr val="0065BD"/>
                </a:solidFill>
                <a:latin typeface="Calibri Light"/>
                <a:cs typeface="Arial"/>
              </a:rPr>
              <a:t>Challenges of climate change</a:t>
            </a:r>
          </a:p>
        </p:txBody>
      </p:sp>
      <p:graphicFrame>
        <p:nvGraphicFramePr>
          <p:cNvPr id="10" name="Diagram 9">
            <a:extLst>
              <a:ext uri="{FF2B5EF4-FFF2-40B4-BE49-F238E27FC236}">
                <a16:creationId xmlns:a16="http://schemas.microsoft.com/office/drawing/2014/main" id="{46549ED6-08FF-3BBE-AA3A-414A9D23F97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2217905"/>
              </p:ext>
            </p:extLst>
          </p:nvPr>
        </p:nvGraphicFramePr>
        <p:xfrm>
          <a:off x="313509" y="1787752"/>
          <a:ext cx="11268891" cy="1874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DEE8DAFD-46B4-7D16-0636-ED94C6FFDF1D}"/>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125" b="14805"/>
          <a:stretch/>
        </p:blipFill>
        <p:spPr bwMode="auto">
          <a:xfrm>
            <a:off x="7957744" y="3871107"/>
            <a:ext cx="1757498" cy="1759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B529FC2-A8CA-04BB-C992-E984796CB1A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04289" y="3877086"/>
            <a:ext cx="1490465" cy="20726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FD82B92-0C6A-D6D8-0A89-225D73CD3D79}"/>
              </a:ex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l="6093" t="7169" r="12201" b="16610"/>
          <a:stretch/>
        </p:blipFill>
        <p:spPr>
          <a:xfrm>
            <a:off x="4706982" y="3902916"/>
            <a:ext cx="2481943" cy="1759132"/>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DB99A2C6-4B81-4FFA-59C6-8635A390D4F4}"/>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0288" y="3877780"/>
            <a:ext cx="1490465" cy="2098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F27559B-C755-21FB-324A-2176314D81D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9556034" y="4491536"/>
            <a:ext cx="2168434" cy="1626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7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51CAED5-70CA-3036-B7D2-C757719786E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6" r="1" b="1"/>
          <a:stretch/>
        </p:blipFill>
        <p:spPr bwMode="auto">
          <a:xfrm>
            <a:off x="4167587" y="1567608"/>
            <a:ext cx="2097190" cy="2811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E7FF530-A299-B9B4-1912-96420965F89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 r="1" b="1"/>
          <a:stretch/>
        </p:blipFill>
        <p:spPr bwMode="auto">
          <a:xfrm>
            <a:off x="47572" y="1566245"/>
            <a:ext cx="2076319" cy="2840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4DD2C60-28D7-151B-BBF1-36C369AD1DB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0" r="1" b="1"/>
          <a:stretch/>
        </p:blipFill>
        <p:spPr bwMode="auto">
          <a:xfrm>
            <a:off x="2129663" y="1567608"/>
            <a:ext cx="2118415" cy="2825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C983D37B-B89D-818F-2ECE-A8782700A2C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4303" y="1562894"/>
            <a:ext cx="1921021" cy="28259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00E5CB8B-4020-8E9B-0657-241157A7D42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83480" y="1553231"/>
            <a:ext cx="1963499" cy="28452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596F6A73-C5F3-B3BB-024F-F578AFA6E59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79078" y="1553231"/>
            <a:ext cx="1992251" cy="28308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875B909-11C3-1704-59F9-87178AF063E6}"/>
              </a:ext>
              <a:ext uri="{C183D7F6-B498-43B3-948B-1728B52AA6E4}">
                <adec:decorative xmlns:adec="http://schemas.microsoft.com/office/drawing/2017/decorative" val="1"/>
              </a:ext>
            </a:extLst>
          </p:cNvPr>
          <p:cNvSpPr txBox="1"/>
          <p:nvPr/>
        </p:nvSpPr>
        <p:spPr>
          <a:xfrm>
            <a:off x="1498189" y="4805502"/>
            <a:ext cx="95571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Calibri" panose="020F0502020204030204"/>
                <a:cs typeface="Calibri" panose="020F0502020204030204"/>
              </a:rPr>
              <a:t>What we're seeing:</a:t>
            </a:r>
          </a:p>
          <a:p>
            <a:pPr marL="285750" indent="-285750">
              <a:buFont typeface="Arial"/>
              <a:buChar char="•"/>
            </a:pPr>
            <a:r>
              <a:rPr lang="en-GB" b="1">
                <a:ea typeface="Calibri" panose="020F0502020204030204"/>
                <a:cs typeface="Calibri" panose="020F0502020204030204"/>
              </a:rPr>
              <a:t>Obvious overall warming trend </a:t>
            </a:r>
            <a:endParaRPr lang="en-GB" b="1"/>
          </a:p>
          <a:p>
            <a:pPr marL="285750" indent="-285750">
              <a:buFont typeface="Arial"/>
              <a:buChar char="•"/>
            </a:pPr>
            <a:r>
              <a:rPr lang="en-GB" b="1">
                <a:ea typeface="Calibri" panose="020F0502020204030204"/>
                <a:cs typeface="Calibri" panose="020F0502020204030204"/>
              </a:rPr>
              <a:t>2023 was one of the warmest year on record</a:t>
            </a:r>
          </a:p>
        </p:txBody>
      </p:sp>
      <p:sp>
        <p:nvSpPr>
          <p:cNvPr id="3" name="Title 2">
            <a:extLst>
              <a:ext uri="{FF2B5EF4-FFF2-40B4-BE49-F238E27FC236}">
                <a16:creationId xmlns:a16="http://schemas.microsoft.com/office/drawing/2014/main" id="{E778169F-1BDD-F0CF-6761-4CE03FDC9B2B}"/>
              </a:ext>
              <a:ext uri="{C183D7F6-B498-43B3-948B-1728B52AA6E4}">
                <adec:decorative xmlns:adec="http://schemas.microsoft.com/office/drawing/2017/decorative" val="1"/>
              </a:ext>
            </a:extLst>
          </p:cNvPr>
          <p:cNvSpPr>
            <a:spLocks noGrp="1"/>
          </p:cNvSpPr>
          <p:nvPr>
            <p:ph type="title" idx="4294967295"/>
          </p:nvPr>
        </p:nvSpPr>
        <p:spPr>
          <a:xfrm>
            <a:off x="-3245" y="-3245"/>
            <a:ext cx="12192000" cy="835215"/>
          </a:xfrm>
          <a:prstGeom prst="rect">
            <a:avLst/>
          </a:prstGeom>
          <a:solidFill>
            <a:schemeClr val="accent1">
              <a:lumMod val="50000"/>
            </a:schemeClr>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lt1"/>
                </a:solidFill>
                <a:effectLst/>
                <a:uLnTx/>
                <a:uFillTx/>
                <a:latin typeface="+mn-lt"/>
                <a:ea typeface="+mn-ea"/>
                <a:cs typeface="Arial"/>
              </a:rPr>
              <a:t> Mean Annual Temperature 2018-2023 </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99886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26CA6F1-F199-C7A4-E28B-D9B1AA66FB4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3168" y="1528264"/>
            <a:ext cx="2072151" cy="28968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a:extLst>
              <a:ext uri="{FF2B5EF4-FFF2-40B4-BE49-F238E27FC236}">
                <a16:creationId xmlns:a16="http://schemas.microsoft.com/office/drawing/2014/main" id="{E6387A77-F29B-AA0A-73E2-8793ED3692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12412" y="1523090"/>
            <a:ext cx="2072152" cy="2887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8A07EED-77FA-A41F-BA2F-1A13B17EAAB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7" y="1522677"/>
            <a:ext cx="2059803" cy="2874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2C583FA-AA2D-EDDE-6D73-8C2D3843847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43548" y="1518997"/>
            <a:ext cx="2061688" cy="29010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EBA3EAF0-CCE4-7AD5-2BB0-2D83BDA3D9C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20138" y="1530934"/>
            <a:ext cx="1895376" cy="28889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B3B7C3FC-8BBE-0CD5-C4CF-3A15F31C9D0E}"/>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78078" y="1519761"/>
            <a:ext cx="2064596" cy="29028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BDFDBE-4CF6-7BF3-9BAF-BC86DA5770BD}"/>
              </a:ext>
              <a:ext uri="{C183D7F6-B498-43B3-948B-1728B52AA6E4}">
                <adec:decorative xmlns:adec="http://schemas.microsoft.com/office/drawing/2017/decorative" val="1"/>
              </a:ext>
            </a:extLst>
          </p:cNvPr>
          <p:cNvSpPr txBox="1"/>
          <p:nvPr/>
        </p:nvSpPr>
        <p:spPr>
          <a:xfrm>
            <a:off x="1311284" y="4719238"/>
            <a:ext cx="95571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Calibri" panose="020F0502020204030204"/>
                <a:cs typeface="Calibri" panose="020F0502020204030204"/>
              </a:rPr>
              <a:t>What we're seeing:</a:t>
            </a:r>
          </a:p>
          <a:p>
            <a:pPr marL="285750" indent="-285750">
              <a:buFont typeface="Arial"/>
              <a:buChar char="•"/>
            </a:pPr>
            <a:r>
              <a:rPr lang="en-GB" b="1">
                <a:ea typeface="Calibri" panose="020F0502020204030204"/>
                <a:cs typeface="Calibri" panose="020F0502020204030204"/>
              </a:rPr>
              <a:t>Extremes in dry and wet weather </a:t>
            </a:r>
            <a:endParaRPr lang="en-US" b="1">
              <a:ea typeface="Calibri" panose="020F0502020204030204"/>
              <a:cs typeface="Calibri" panose="020F0502020204030204"/>
            </a:endParaRPr>
          </a:p>
          <a:p>
            <a:pPr marL="285750" indent="-285750">
              <a:buFont typeface="Arial"/>
              <a:buChar char="•"/>
            </a:pPr>
            <a:r>
              <a:rPr lang="en-GB" b="1">
                <a:ea typeface="Calibri" panose="020F0502020204030204"/>
                <a:cs typeface="Calibri" panose="020F0502020204030204"/>
              </a:rPr>
              <a:t>Unpredictable nature of extreme rainfall events – variability east &amp; west </a:t>
            </a:r>
          </a:p>
          <a:p>
            <a:pPr marL="285750" indent="-285750">
              <a:buFont typeface="Arial"/>
              <a:buChar char="•"/>
            </a:pPr>
            <a:r>
              <a:rPr lang="en-GB" b="1">
                <a:ea typeface="Calibri" panose="020F0502020204030204"/>
                <a:cs typeface="Calibri" panose="020F0502020204030204"/>
              </a:rPr>
              <a:t>2023 one of the wettest years on record </a:t>
            </a:r>
            <a:endParaRPr lang="en-GB" b="1"/>
          </a:p>
        </p:txBody>
      </p:sp>
      <p:sp>
        <p:nvSpPr>
          <p:cNvPr id="3" name="Title 2">
            <a:extLst>
              <a:ext uri="{FF2B5EF4-FFF2-40B4-BE49-F238E27FC236}">
                <a16:creationId xmlns:a16="http://schemas.microsoft.com/office/drawing/2014/main" id="{171978A9-CFF5-B030-3793-EA21EF994E09}"/>
              </a:ext>
              <a:ext uri="{C183D7F6-B498-43B3-948B-1728B52AA6E4}">
                <adec:decorative xmlns:adec="http://schemas.microsoft.com/office/drawing/2017/decorative" val="1"/>
              </a:ext>
            </a:extLst>
          </p:cNvPr>
          <p:cNvSpPr>
            <a:spLocks noGrp="1"/>
          </p:cNvSpPr>
          <p:nvPr>
            <p:ph type="title" idx="4294967295"/>
          </p:nvPr>
        </p:nvSpPr>
        <p:spPr>
          <a:xfrm>
            <a:off x="-3245" y="-3245"/>
            <a:ext cx="12192000" cy="835215"/>
          </a:xfrm>
          <a:prstGeom prst="rect">
            <a:avLst/>
          </a:prstGeom>
          <a:solidFill>
            <a:schemeClr val="accent1">
              <a:lumMod val="50000"/>
            </a:schemeClr>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lt1"/>
                </a:solidFill>
                <a:effectLst/>
                <a:uLnTx/>
                <a:uFillTx/>
                <a:latin typeface="+mn-lt"/>
                <a:ea typeface="+mn-ea"/>
                <a:cs typeface="Arial"/>
              </a:rPr>
              <a:t> Mean Annual Rainfall 2018-2023 </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72633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dy of water with trees and plants around it">
            <a:extLst>
              <a:ext uri="{FF2B5EF4-FFF2-40B4-BE49-F238E27FC236}">
                <a16:creationId xmlns:a16="http://schemas.microsoft.com/office/drawing/2014/main" id="{1CFA3B0F-C02E-0DBF-9051-AAA9BCAFDB46}"/>
              </a:ext>
            </a:extLst>
          </p:cNvPr>
          <p:cNvPicPr>
            <a:picLocks noChangeAspect="1"/>
          </p:cNvPicPr>
          <p:nvPr/>
        </p:nvPicPr>
        <p:blipFill>
          <a:blip r:embed="rId3">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E8C38-F9AD-4BEC-424B-D4884A9D5585}"/>
              </a:ext>
            </a:extLst>
          </p:cNvPr>
          <p:cNvSpPr>
            <a:spLocks noGrp="1"/>
          </p:cNvSpPr>
          <p:nvPr>
            <p:ph type="ctrTitle"/>
          </p:nvPr>
        </p:nvSpPr>
        <p:spPr>
          <a:xfrm>
            <a:off x="477981" y="1122363"/>
            <a:ext cx="4023360" cy="3204134"/>
          </a:xfrm>
        </p:spPr>
        <p:txBody>
          <a:bodyPr anchor="b">
            <a:normAutofit/>
          </a:bodyPr>
          <a:lstStyle/>
          <a:p>
            <a:pPr algn="l"/>
            <a:br>
              <a:rPr lang="en-GB" sz="2600" b="1" dirty="0">
                <a:latin typeface="Arial"/>
                <a:cs typeface="Arial"/>
              </a:rPr>
            </a:br>
            <a:r>
              <a:rPr lang="en-GB" sz="2600" b="1" dirty="0">
                <a:latin typeface="Arial"/>
                <a:cs typeface="Arial"/>
              </a:rPr>
              <a:t>Consultation  Analysis</a:t>
            </a:r>
            <a:endParaRPr lang="en-GB" sz="26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61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 name="Picture 82">
            <a:extLst>
              <a:ext uri="{FF2B5EF4-FFF2-40B4-BE49-F238E27FC236}">
                <a16:creationId xmlns:a16="http://schemas.microsoft.com/office/drawing/2014/main" id="{16288C1E-8315-1F6F-E457-AF2EA193E25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340" y="4895438"/>
            <a:ext cx="1501635" cy="750818"/>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a:extLst>
              <a:ext uri="{FF2B5EF4-FFF2-40B4-BE49-F238E27FC236}">
                <a16:creationId xmlns:a16="http://schemas.microsoft.com/office/drawing/2014/main" id="{49AC3FB7-8420-1460-4733-D595393F98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883" y="73086"/>
            <a:ext cx="1876568" cy="1056119"/>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D2163968-E712-CC37-A222-D3904C5C2D0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507" y="4879352"/>
            <a:ext cx="1762116" cy="13215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642BDD3-9D7D-DACB-E299-9CC74CD0AC5E}"/>
              </a:ext>
              <a:ext uri="{C183D7F6-B498-43B3-948B-1728B52AA6E4}">
                <adec:decorative xmlns:adec="http://schemas.microsoft.com/office/drawing/2017/decorative" val="1"/>
              </a:ext>
            </a:extLst>
          </p:cNvPr>
          <p:cNvSpPr>
            <a:spLocks noGrp="1"/>
          </p:cNvSpPr>
          <p:nvPr>
            <p:ph type="title" idx="4294967295"/>
          </p:nvPr>
        </p:nvSpPr>
        <p:spPr>
          <a:xfrm>
            <a:off x="4895850" y="2143125"/>
            <a:ext cx="2524125" cy="2466975"/>
          </a:xfrm>
          <a:prstGeom prst="ellipse">
            <a:avLst/>
          </a:prstGeom>
          <a:solidFill>
            <a:schemeClr val="accent1">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492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responses</a:t>
            </a:r>
          </a:p>
        </p:txBody>
      </p:sp>
      <p:pic>
        <p:nvPicPr>
          <p:cNvPr id="1026" name="Picture 2">
            <a:extLst>
              <a:ext uri="{FF2B5EF4-FFF2-40B4-BE49-F238E27FC236}">
                <a16:creationId xmlns:a16="http://schemas.microsoft.com/office/drawing/2014/main" id="{FFFFA53C-CDEE-E8B5-180C-99E0B9FBDF1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421" y="5629274"/>
            <a:ext cx="1515938"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1A5541-9FA8-2B31-C7B9-000054BFC98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908" y="3347023"/>
            <a:ext cx="2000250" cy="963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E28169-B5B4-B759-7E19-D51A161F749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9561" y="1245134"/>
            <a:ext cx="1438193" cy="705321"/>
          </a:xfrm>
          <a:prstGeom prst="rect">
            <a:avLst/>
          </a:prstGeom>
        </p:spPr>
      </p:pic>
      <p:pic>
        <p:nvPicPr>
          <p:cNvPr id="1030" name="Picture 6">
            <a:extLst>
              <a:ext uri="{FF2B5EF4-FFF2-40B4-BE49-F238E27FC236}">
                <a16:creationId xmlns:a16="http://schemas.microsoft.com/office/drawing/2014/main" id="{C35F4516-44FF-3A33-3A86-1F015D783525}"/>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1752" y="405305"/>
            <a:ext cx="1159218"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136F85-09F9-00E9-6056-7493ABAF9D84}"/>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91750" y="3238177"/>
            <a:ext cx="12477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5E4D518-6DF4-CFDA-98F8-3F809AF9C790}"/>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7406" y="5629274"/>
            <a:ext cx="1418894"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5B02DF0-3DEA-8E58-4C40-6E06A23C62FF}"/>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8582" y="6033851"/>
            <a:ext cx="1942786"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746C205-5092-F700-C40A-1A634B3FC562}"/>
              </a:ext>
              <a:ext uri="{C183D7F6-B498-43B3-948B-1728B52AA6E4}">
                <adec:decorative xmlns:adec="http://schemas.microsoft.com/office/drawing/2017/decorative" val="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873" y="1015117"/>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19F9634-0A3E-272F-70F3-021550E80A33}"/>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2423" y="103417"/>
            <a:ext cx="1362075" cy="9779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A63CFF0-9413-7BD8-B21D-1CE68FCE24E0}"/>
              </a:ext>
              <a:ext uri="{C183D7F6-B498-43B3-948B-1728B52AA6E4}">
                <adec:decorative xmlns:adec="http://schemas.microsoft.com/office/drawing/2017/decorative" val="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583" y="4085108"/>
            <a:ext cx="1494584" cy="84693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EBC4BBA-8914-B0FC-F93C-13C9ED2F5DC5}"/>
              </a:ex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9016" y="2490434"/>
            <a:ext cx="1330232" cy="51076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08441EA6-251F-5F4E-DFB5-F7C7528FDBA2}"/>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68929" y="5566440"/>
            <a:ext cx="1553737" cy="87878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CB473F40-EAE0-9B8F-DCDD-8B75146BCFEF}"/>
              </a:ext>
              <a:ext uri="{C183D7F6-B498-43B3-948B-1728B52AA6E4}">
                <adec:decorative xmlns:adec="http://schemas.microsoft.com/office/drawing/2017/decorative" val="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29119" y="174300"/>
            <a:ext cx="1045976" cy="105759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84BB383F-A1D6-223E-2C70-086D32748F1D}"/>
              </a:ext>
              <a:ext uri="{C183D7F6-B498-43B3-948B-1728B52AA6E4}">
                <adec:decorative xmlns:adec="http://schemas.microsoft.com/office/drawing/2017/decorative" val="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6780" y="2304490"/>
            <a:ext cx="1369123" cy="51911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B7DEDAAD-8BF0-1091-5948-F6D54F1F16F9}"/>
              </a:ext>
              <a:ext uri="{C183D7F6-B498-43B3-948B-1728B52AA6E4}">
                <adec:decorative xmlns:adec="http://schemas.microsoft.com/office/drawing/2017/decorative" val="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754" y="592367"/>
            <a:ext cx="1996304" cy="2948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CCB5549A-284F-3C0F-E35E-37B4E4F92943}"/>
              </a:ext>
              <a:ext uri="{C183D7F6-B498-43B3-948B-1728B52AA6E4}">
                <adec:decorative xmlns:adec="http://schemas.microsoft.com/office/drawing/2017/decorative" val="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84787" y="668840"/>
            <a:ext cx="1633535" cy="22092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08882BC5-442F-4813-A6BB-955CBDE03F6C}"/>
              </a:ext>
              <a:ext uri="{C183D7F6-B498-43B3-948B-1728B52AA6E4}">
                <adec:decorative xmlns:adec="http://schemas.microsoft.com/office/drawing/2017/decorative" val="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12412" y="4966944"/>
            <a:ext cx="1120486" cy="3039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3B8ED464-487C-08E7-EA34-8BC295CA8B0F}"/>
              </a:ext>
              <a:ext uri="{C183D7F6-B498-43B3-948B-1728B52AA6E4}">
                <adec:decorative xmlns:adec="http://schemas.microsoft.com/office/drawing/2017/decorative" val="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42026" y="1618536"/>
            <a:ext cx="834573" cy="83457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68A7A1DE-D9F7-6638-4841-A79951A0A759}"/>
              </a:ext>
              <a:ext uri="{C183D7F6-B498-43B3-948B-1728B52AA6E4}">
                <adec:decorative xmlns:adec="http://schemas.microsoft.com/office/drawing/2017/decorative" val="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06313" y="4996712"/>
            <a:ext cx="732220" cy="73222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260D139F-8B5C-4368-F95A-2193E921D36F}"/>
              </a:ext>
              <a:ext uri="{C183D7F6-B498-43B3-948B-1728B52AA6E4}">
                <adec:decorative xmlns:adec="http://schemas.microsoft.com/office/drawing/2017/decorative" val="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48477" y="1286261"/>
            <a:ext cx="994786" cy="5191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EB521ABE-5AE6-493D-21DD-7F759BC6EAA3}"/>
              </a:ext>
              <a:ext uri="{C183D7F6-B498-43B3-948B-1728B52AA6E4}">
                <adec:decorative xmlns:adec="http://schemas.microsoft.com/office/drawing/2017/decorative" val="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53032" y="3583944"/>
            <a:ext cx="1009229" cy="100232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07D7D975-2438-20ED-E2BE-F87E928F2E81}"/>
              </a:ext>
              <a:ext uri="{C183D7F6-B498-43B3-948B-1728B52AA6E4}">
                <adec:decorative xmlns:adec="http://schemas.microsoft.com/office/drawing/2017/decorative" val="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8412" y="4469578"/>
            <a:ext cx="1827594" cy="60919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8A2947D5-ED70-B43B-E554-6709EA0D4AB5}"/>
              </a:ext>
              <a:ext uri="{C183D7F6-B498-43B3-948B-1728B52AA6E4}">
                <adec:decorative xmlns:adec="http://schemas.microsoft.com/office/drawing/2017/decorative" val="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01555" y="1528528"/>
            <a:ext cx="1061951" cy="50968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FF9983B8-9098-2F00-A1EB-90FA12702BCC}"/>
              </a:ext>
              <a:ext uri="{C183D7F6-B498-43B3-948B-1728B52AA6E4}">
                <adec:decorative xmlns:adec="http://schemas.microsoft.com/office/drawing/2017/decorative" val="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421" y="1805724"/>
            <a:ext cx="799356" cy="51911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D3BA43F1-B608-2C15-03A1-DDF93EBD289C}"/>
              </a:ext>
              <a:ext uri="{C183D7F6-B498-43B3-948B-1728B52AA6E4}">
                <adec:decorative xmlns:adec="http://schemas.microsoft.com/office/drawing/2017/decorative" val="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66064" y="3318916"/>
            <a:ext cx="724981" cy="72498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a:extLst>
              <a:ext uri="{FF2B5EF4-FFF2-40B4-BE49-F238E27FC236}">
                <a16:creationId xmlns:a16="http://schemas.microsoft.com/office/drawing/2014/main" id="{9BC94E44-64D5-20BE-596C-F1CE7336E730}"/>
              </a:ext>
              <a:ext uri="{C183D7F6-B498-43B3-948B-1728B52AA6E4}">
                <adec:decorative xmlns:adec="http://schemas.microsoft.com/office/drawing/2017/decorative" val="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571724" y="4559552"/>
            <a:ext cx="90487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B52DBB66-1231-0FD2-5D9A-27B1A3303AF7}"/>
              </a:ext>
              <a:ext uri="{C183D7F6-B498-43B3-948B-1728B52AA6E4}">
                <adec:decorative xmlns:adec="http://schemas.microsoft.com/office/drawing/2017/decorative" val="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174547" y="4344039"/>
            <a:ext cx="761162" cy="876157"/>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7AF16FFA-6EA6-BCF1-7E2B-75FB363C9E25}"/>
              </a:ext>
              <a:ext uri="{C183D7F6-B498-43B3-948B-1728B52AA6E4}">
                <adec:decorative xmlns:adec="http://schemas.microsoft.com/office/drawing/2017/decorative" val="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48570" y="5744024"/>
            <a:ext cx="1085851" cy="856349"/>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44E0164F-F2DC-3D78-564E-F3A05F07DD9E}"/>
              </a:ext>
              <a:ext uri="{C183D7F6-B498-43B3-948B-1728B52AA6E4}">
                <adec:decorative xmlns:adec="http://schemas.microsoft.com/office/drawing/2017/decorative" val="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72406" y="5537346"/>
            <a:ext cx="1200901" cy="1200901"/>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a:extLst>
              <a:ext uri="{FF2B5EF4-FFF2-40B4-BE49-F238E27FC236}">
                <a16:creationId xmlns:a16="http://schemas.microsoft.com/office/drawing/2014/main" id="{9155C542-EA83-2A37-80FD-8CF2F00270C0}"/>
              </a:ext>
              <a:ext uri="{C183D7F6-B498-43B3-948B-1728B52AA6E4}">
                <adec:decorative xmlns:adec="http://schemas.microsoft.com/office/drawing/2017/decorative" val="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864286" y="1375815"/>
            <a:ext cx="761162" cy="768851"/>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a:extLst>
              <a:ext uri="{FF2B5EF4-FFF2-40B4-BE49-F238E27FC236}">
                <a16:creationId xmlns:a16="http://schemas.microsoft.com/office/drawing/2014/main" id="{3A20B57B-06A1-EFA6-7A0C-D99A9B24DBB9}"/>
              </a:ext>
              <a:ext uri="{C183D7F6-B498-43B3-948B-1728B52AA6E4}">
                <adec:decorative xmlns:adec="http://schemas.microsoft.com/office/drawing/2017/decorative" val="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03878" y="2382822"/>
            <a:ext cx="847381" cy="847381"/>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a:extLst>
              <a:ext uri="{FF2B5EF4-FFF2-40B4-BE49-F238E27FC236}">
                <a16:creationId xmlns:a16="http://schemas.microsoft.com/office/drawing/2014/main" id="{B8BF701B-F740-B42F-3903-F88AB9E36ED6}"/>
              </a:ext>
              <a:ext uri="{C183D7F6-B498-43B3-948B-1728B52AA6E4}">
                <adec:decorative xmlns:adec="http://schemas.microsoft.com/office/drawing/2017/decorative" val="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78632" y="2896171"/>
            <a:ext cx="2218980" cy="3900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A47BA78-B65D-21B2-6185-0AD507916B90}"/>
              </a:ext>
              <a:ext uri="{C183D7F6-B498-43B3-948B-1728B52AA6E4}">
                <adec:decorative xmlns:adec="http://schemas.microsoft.com/office/drawing/2017/decorative" val="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1184" y="2709718"/>
            <a:ext cx="1200047" cy="60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05A4A7-5C7F-E2F2-C6AB-E40CF28177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763625" y="1716972"/>
            <a:ext cx="493839" cy="493839"/>
          </a:xfrm>
          <a:prstGeom prst="rect">
            <a:avLst/>
          </a:prstGeom>
        </p:spPr>
      </p:pic>
      <p:pic>
        <p:nvPicPr>
          <p:cNvPr id="11" name="Graphic 10">
            <a:extLst>
              <a:ext uri="{FF2B5EF4-FFF2-40B4-BE49-F238E27FC236}">
                <a16:creationId xmlns:a16="http://schemas.microsoft.com/office/drawing/2014/main" id="{F930064A-E92E-A308-091D-010A7426A0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94737" y="2722429"/>
            <a:ext cx="493839" cy="493839"/>
          </a:xfrm>
          <a:prstGeom prst="rect">
            <a:avLst/>
          </a:prstGeom>
        </p:spPr>
      </p:pic>
      <p:pic>
        <p:nvPicPr>
          <p:cNvPr id="17" name="Graphic 16">
            <a:extLst>
              <a:ext uri="{FF2B5EF4-FFF2-40B4-BE49-F238E27FC236}">
                <a16:creationId xmlns:a16="http://schemas.microsoft.com/office/drawing/2014/main" id="{DBC6D29B-BBEF-BBDB-45B3-C733E5816CD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180843" y="1730337"/>
            <a:ext cx="493839" cy="493839"/>
          </a:xfrm>
          <a:prstGeom prst="rect">
            <a:avLst/>
          </a:prstGeom>
        </p:spPr>
      </p:pic>
      <p:pic>
        <p:nvPicPr>
          <p:cNvPr id="15" name="Graphic 14">
            <a:extLst>
              <a:ext uri="{FF2B5EF4-FFF2-40B4-BE49-F238E27FC236}">
                <a16:creationId xmlns:a16="http://schemas.microsoft.com/office/drawing/2014/main" id="{47D1F686-117A-5AB5-FDEA-161CF57B082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139509" y="3817272"/>
            <a:ext cx="621542" cy="621542"/>
          </a:xfrm>
          <a:prstGeom prst="rect">
            <a:avLst/>
          </a:prstGeom>
        </p:spPr>
      </p:pic>
      <p:pic>
        <p:nvPicPr>
          <p:cNvPr id="19" name="Graphic 18">
            <a:extLst>
              <a:ext uri="{FF2B5EF4-FFF2-40B4-BE49-F238E27FC236}">
                <a16:creationId xmlns:a16="http://schemas.microsoft.com/office/drawing/2014/main" id="{78106FF6-4E32-8B62-4FA1-6D592CF486E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180843" y="2658578"/>
            <a:ext cx="621542" cy="621542"/>
          </a:xfrm>
          <a:prstGeom prst="rect">
            <a:avLst/>
          </a:prstGeom>
        </p:spPr>
      </p:pic>
      <p:sp>
        <p:nvSpPr>
          <p:cNvPr id="2" name="Title 1">
            <a:extLst>
              <a:ext uri="{FF2B5EF4-FFF2-40B4-BE49-F238E27FC236}">
                <a16:creationId xmlns:a16="http://schemas.microsoft.com/office/drawing/2014/main" id="{60441D56-BE62-C9F7-42C3-E371FE170C95}"/>
              </a:ext>
              <a:ext uri="{C183D7F6-B498-43B3-948B-1728B52AA6E4}">
                <adec:decorative xmlns:adec="http://schemas.microsoft.com/office/drawing/2017/decorative" val="1"/>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b="1" dirty="0">
                <a:solidFill>
                  <a:srgbClr val="002060"/>
                </a:solidFill>
                <a:latin typeface="Arial" panose="020B0604020202020204" pitchFamily="34" charset="0"/>
                <a:cs typeface="Arial" panose="020B0604020202020204" pitchFamily="34" charset="0"/>
              </a:rPr>
              <a:t>Private Water Supplies</a:t>
            </a:r>
            <a:endParaRPr lang="en-US" sz="5200" b="1" kern="1200" dirty="0">
              <a:solidFill>
                <a:srgbClr val="00206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D92C4E0A-067B-58FA-2794-B18E8F2F9768}"/>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63919" y="6400801"/>
            <a:ext cx="2373417" cy="370620"/>
          </a:xfrm>
          <a:prstGeom prst="rect">
            <a:avLst/>
          </a:prstGeom>
        </p:spPr>
      </p:pic>
      <p:sp>
        <p:nvSpPr>
          <p:cNvPr id="23" name="TextBox 22">
            <a:extLst>
              <a:ext uri="{FF2B5EF4-FFF2-40B4-BE49-F238E27FC236}">
                <a16:creationId xmlns:a16="http://schemas.microsoft.com/office/drawing/2014/main" id="{C90675C3-C428-3A46-66FB-2B580C8C225D}"/>
              </a:ext>
              <a:ext uri="{C183D7F6-B498-43B3-948B-1728B52AA6E4}">
                <adec:decorative xmlns:adec="http://schemas.microsoft.com/office/drawing/2017/decorative" val="1"/>
              </a:ext>
            </a:extLst>
          </p:cNvPr>
          <p:cNvSpPr txBox="1"/>
          <p:nvPr/>
        </p:nvSpPr>
        <p:spPr>
          <a:xfrm>
            <a:off x="1464628" y="1706945"/>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Requiring registration on house sales</a:t>
            </a:r>
          </a:p>
        </p:txBody>
      </p:sp>
      <p:sp>
        <p:nvSpPr>
          <p:cNvPr id="24" name="TextBox 23">
            <a:extLst>
              <a:ext uri="{FF2B5EF4-FFF2-40B4-BE49-F238E27FC236}">
                <a16:creationId xmlns:a16="http://schemas.microsoft.com/office/drawing/2014/main" id="{98BA76B7-FA1B-E919-ACDD-B469BDC7DA28}"/>
              </a:ext>
              <a:ext uri="{C183D7F6-B498-43B3-948B-1728B52AA6E4}">
                <adec:decorative xmlns:adec="http://schemas.microsoft.com/office/drawing/2017/decorative" val="1"/>
              </a:ext>
            </a:extLst>
          </p:cNvPr>
          <p:cNvSpPr txBox="1"/>
          <p:nvPr/>
        </p:nvSpPr>
        <p:spPr>
          <a:xfrm>
            <a:off x="1464628" y="2753696"/>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Requirement for owners and users to re</a:t>
            </a:r>
            <a:r>
              <a:rPr lang="en-GB" err="1">
                <a:solidFill>
                  <a:prstClr val="black"/>
                </a:solidFill>
                <a:latin typeface="Arial"/>
              </a:rPr>
              <a:t>gister</a:t>
            </a:r>
            <a:r>
              <a:rPr lang="en-GB">
                <a:solidFill>
                  <a:prstClr val="black"/>
                </a:solidFill>
                <a:latin typeface="Arial"/>
              </a:rPr>
              <a:t> their </a:t>
            </a:r>
            <a:r>
              <a:rPr lang="en-GB" err="1">
                <a:solidFill>
                  <a:prstClr val="black"/>
                </a:solidFill>
                <a:latin typeface="Arial"/>
              </a:rPr>
              <a:t>PWS</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4B2A1892-ACD6-F2EB-3BCD-F85BDB81D8CD}"/>
              </a:ext>
              <a:ext uri="{C183D7F6-B498-43B3-948B-1728B52AA6E4}">
                <adec:decorative xmlns:adec="http://schemas.microsoft.com/office/drawing/2017/decorative" val="1"/>
              </a:ext>
            </a:extLst>
          </p:cNvPr>
          <p:cNvSpPr txBox="1"/>
          <p:nvPr/>
        </p:nvSpPr>
        <p:spPr>
          <a:xfrm>
            <a:off x="1457999" y="3693283"/>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Arial"/>
              </a:rPr>
              <a:t>Access to information and Certified training for owners and users for large supplies</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36886E5-E22C-A9D7-000F-C67A833772D6}"/>
              </a:ext>
              <a:ext uri="{C183D7F6-B498-43B3-948B-1728B52AA6E4}">
                <adec:decorative xmlns:adec="http://schemas.microsoft.com/office/drawing/2017/decorative" val="1"/>
              </a:ext>
            </a:extLst>
          </p:cNvPr>
          <p:cNvSpPr txBox="1"/>
          <p:nvPr/>
        </p:nvSpPr>
        <p:spPr>
          <a:xfrm>
            <a:off x="1457999" y="4953956"/>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Arial"/>
              </a:rPr>
              <a:t>Scotland-wide sampling service with standard costs</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A2EF9C55-28B7-9A27-9B37-CE98EA5AD94D}"/>
              </a:ext>
              <a:ext uri="{C183D7F6-B498-43B3-948B-1728B52AA6E4}">
                <adec:decorative xmlns:adec="http://schemas.microsoft.com/office/drawing/2017/decorative" val="1"/>
              </a:ext>
            </a:extLst>
          </p:cNvPr>
          <p:cNvSpPr txBox="1"/>
          <p:nvPr/>
        </p:nvSpPr>
        <p:spPr>
          <a:xfrm>
            <a:off x="7170655" y="3792483"/>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Better mapping of </a:t>
            </a:r>
            <a:r>
              <a:rPr kumimoji="0" lang="en-GB" sz="1800" b="0" i="0" u="none" strike="noStrike" kern="1200" cap="none" spc="0" normalizeH="0" baseline="0" noProof="0" err="1">
                <a:ln>
                  <a:noFill/>
                </a:ln>
                <a:solidFill>
                  <a:prstClr val="black"/>
                </a:solidFill>
                <a:effectLst/>
                <a:uLnTx/>
                <a:uFillTx/>
                <a:latin typeface="Arial"/>
                <a:ea typeface="+mn-ea"/>
                <a:cs typeface="+mn-cs"/>
              </a:rPr>
              <a:t>PWS</a:t>
            </a:r>
            <a:r>
              <a:rPr kumimoji="0" lang="en-GB" sz="1800" b="0" i="0" u="none" strike="noStrike" kern="1200" cap="none" spc="0" normalizeH="0" baseline="0" noProof="0">
                <a:ln>
                  <a:noFill/>
                </a:ln>
                <a:solidFill>
                  <a:prstClr val="black"/>
                </a:solidFill>
                <a:effectLst/>
                <a:uLnTx/>
                <a:uFillTx/>
                <a:latin typeface="Arial"/>
                <a:ea typeface="+mn-ea"/>
                <a:cs typeface="+mn-cs"/>
              </a:rPr>
              <a:t> that is available publicly</a:t>
            </a:r>
          </a:p>
        </p:txBody>
      </p:sp>
      <p:sp>
        <p:nvSpPr>
          <p:cNvPr id="31" name="TextBox 30">
            <a:extLst>
              <a:ext uri="{FF2B5EF4-FFF2-40B4-BE49-F238E27FC236}">
                <a16:creationId xmlns:a16="http://schemas.microsoft.com/office/drawing/2014/main" id="{65D22702-2B31-6765-276E-8738BC80C1E7}"/>
              </a:ext>
              <a:ext uri="{C183D7F6-B498-43B3-948B-1728B52AA6E4}">
                <adec:decorative xmlns:adec="http://schemas.microsoft.com/office/drawing/2017/decorative" val="1"/>
              </a:ext>
            </a:extLst>
          </p:cNvPr>
          <p:cNvSpPr txBox="1"/>
          <p:nvPr/>
        </p:nvSpPr>
        <p:spPr>
          <a:xfrm>
            <a:off x="7170655" y="1640725"/>
            <a:ext cx="381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Requirement for home report to include details of </a:t>
            </a:r>
            <a:r>
              <a:rPr kumimoji="0" lang="en-GB" sz="1800" b="0" i="0" u="none" strike="noStrike" kern="1200" cap="none" spc="0" normalizeH="0" baseline="0" noProof="0" err="1">
                <a:ln>
                  <a:noFill/>
                </a:ln>
                <a:solidFill>
                  <a:prstClr val="black"/>
                </a:solidFill>
                <a:effectLst/>
                <a:uLnTx/>
                <a:uFillTx/>
                <a:latin typeface="Arial"/>
                <a:ea typeface="+mn-ea"/>
                <a:cs typeface="+mn-cs"/>
              </a:rPr>
              <a:t>PWS</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DCD013F2-F9A9-E7A0-6E38-6D46F714ED9D}"/>
              </a:ext>
              <a:ext uri="{C183D7F6-B498-43B3-948B-1728B52AA6E4}">
                <adec:decorative xmlns:adec="http://schemas.microsoft.com/office/drawing/2017/decorative" val="1"/>
              </a:ext>
            </a:extLst>
          </p:cNvPr>
          <p:cNvSpPr txBox="1"/>
          <p:nvPr/>
        </p:nvSpPr>
        <p:spPr>
          <a:xfrm>
            <a:off x="7170655" y="2549784"/>
            <a:ext cx="3816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They broadly agree with our proposals for drinking water, wastewater &amp; drainage</a:t>
            </a:r>
          </a:p>
        </p:txBody>
      </p:sp>
      <p:pic>
        <p:nvPicPr>
          <p:cNvPr id="4" name="Graphic 3">
            <a:extLst>
              <a:ext uri="{FF2B5EF4-FFF2-40B4-BE49-F238E27FC236}">
                <a16:creationId xmlns:a16="http://schemas.microsoft.com/office/drawing/2014/main" id="{433E3D06-8DF9-C222-E1F4-A90AB6D730D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5361" y="4974341"/>
            <a:ext cx="556066" cy="556066"/>
          </a:xfrm>
          <a:prstGeom prst="rect">
            <a:avLst/>
          </a:prstGeom>
        </p:spPr>
      </p:pic>
      <p:pic>
        <p:nvPicPr>
          <p:cNvPr id="8" name="Graphic 7">
            <a:extLst>
              <a:ext uri="{FF2B5EF4-FFF2-40B4-BE49-F238E27FC236}">
                <a16:creationId xmlns:a16="http://schemas.microsoft.com/office/drawing/2014/main" id="{46ECFB8D-E851-B739-1624-8D25E2570C9E}"/>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2511" y="3817272"/>
            <a:ext cx="556065" cy="556065"/>
          </a:xfrm>
          <a:prstGeom prst="rect">
            <a:avLst/>
          </a:prstGeom>
        </p:spPr>
      </p:pic>
    </p:spTree>
    <p:extLst>
      <p:ext uri="{BB962C8B-B14F-4D97-AF65-F5344CB8AC3E}">
        <p14:creationId xmlns:p14="http://schemas.microsoft.com/office/powerpoint/2010/main" val="2570784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1081</Words>
  <Application>Microsoft Office PowerPoint</Application>
  <PresentationFormat>Widescreen</PresentationFormat>
  <Paragraphs>146</Paragraphs>
  <Slides>16</Slides>
  <Notes>11</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(Body)</vt:lpstr>
      <vt:lpstr>Calibri Light</vt:lpstr>
      <vt:lpstr>Lato</vt:lpstr>
      <vt:lpstr>Office Theme</vt:lpstr>
      <vt:lpstr>1_Office Theme</vt:lpstr>
      <vt:lpstr>Private Water Supply Conference </vt:lpstr>
      <vt:lpstr>Recast Drinking Water Directive </vt:lpstr>
      <vt:lpstr>Recast Drinking Water Directive 1 </vt:lpstr>
      <vt:lpstr>Challenges of climate change</vt:lpstr>
      <vt:lpstr> Mean Annual Temperature 2018-2023 </vt:lpstr>
      <vt:lpstr> Mean Annual Rainfall 2018-2023 </vt:lpstr>
      <vt:lpstr> Consultation  Analysis</vt:lpstr>
      <vt:lpstr>492  responses</vt:lpstr>
      <vt:lpstr>Private Water Supplies</vt:lpstr>
      <vt:lpstr>Water Resource Planning</vt:lpstr>
      <vt:lpstr>Drinking Water - Availability</vt:lpstr>
      <vt:lpstr>Drinking Water – Availability </vt:lpstr>
      <vt:lpstr>Drinking Water - Quality</vt:lpstr>
      <vt:lpstr>Drinking Water – Quality </vt:lpstr>
      <vt:lpstr>Summary</vt:lpstr>
      <vt:lpstr>What Next?</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PWS Training Day - Scottish Government Water Policy Update -4th September 2024</dc:title>
  <dc:creator>Rosemary Greenhill</dc:creator>
  <cp:lastModifiedBy>Claire Henderson</cp:lastModifiedBy>
  <cp:revision>4</cp:revision>
  <dcterms:created xsi:type="dcterms:W3CDTF">2024-09-03T21:14:10Z</dcterms:created>
  <dcterms:modified xsi:type="dcterms:W3CDTF">2024-09-24T13:05:34Z</dcterms:modified>
</cp:coreProperties>
</file>