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6"/>
  </p:notesMasterIdLst>
  <p:handoutMasterIdLst>
    <p:handoutMasterId r:id="rId17"/>
  </p:handoutMasterIdLst>
  <p:sldIdLst>
    <p:sldId id="328" r:id="rId3"/>
    <p:sldId id="330" r:id="rId4"/>
    <p:sldId id="390" r:id="rId5"/>
    <p:sldId id="389" r:id="rId6"/>
    <p:sldId id="353" r:id="rId7"/>
    <p:sldId id="391" r:id="rId8"/>
    <p:sldId id="392" r:id="rId9"/>
    <p:sldId id="393" r:id="rId10"/>
    <p:sldId id="394" r:id="rId11"/>
    <p:sldId id="395" r:id="rId12"/>
    <p:sldId id="396" r:id="rId13"/>
    <p:sldId id="397" r:id="rId14"/>
    <p:sldId id="398" r:id="rId15"/>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3399FF"/>
    <a:srgbClr val="990099"/>
    <a:srgbClr val="66FF33"/>
    <a:srgbClr val="DEF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p:cViewPr varScale="1">
        <p:scale>
          <a:sx n="57" d="100"/>
          <a:sy n="57" d="100"/>
        </p:scale>
        <p:origin x="83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61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755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0755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407556"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07557"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E302E70-8069-44B4-9AAE-90749C68A0F7}" type="slidenum">
              <a:rPr lang="en-GB"/>
              <a:pPr>
                <a:defRPr/>
              </a:pPr>
              <a:t>‹#›</a:t>
            </a:fld>
            <a:endParaRPr lang="en-GB"/>
          </a:p>
        </p:txBody>
      </p:sp>
    </p:spTree>
    <p:extLst>
      <p:ext uri="{BB962C8B-B14F-4D97-AF65-F5344CB8AC3E}">
        <p14:creationId xmlns:p14="http://schemas.microsoft.com/office/powerpoint/2010/main" val="1848701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F1D56B2F-87C0-41E3-B6F5-BD77B959B587}" type="datetimeFigureOut">
              <a:rPr lang="en-GB"/>
              <a:pPr>
                <a:defRPr/>
              </a:pPr>
              <a:t>24/09/2024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DA38C79F-0682-4DF0-AF6A-FC737B6CAC75}" type="slidenum">
              <a:rPr lang="en-GB"/>
              <a:pPr>
                <a:defRPr/>
              </a:pPr>
              <a:t>‹#›</a:t>
            </a:fld>
            <a:endParaRPr lang="en-GB"/>
          </a:p>
        </p:txBody>
      </p:sp>
    </p:spTree>
    <p:extLst>
      <p:ext uri="{BB962C8B-B14F-4D97-AF65-F5344CB8AC3E}">
        <p14:creationId xmlns:p14="http://schemas.microsoft.com/office/powerpoint/2010/main" val="1539907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DWQR Colour Strapline Stacked"/>
          <p:cNvPicPr>
            <a:picLocks noChangeAspect="1" noChangeArrowheads="1"/>
          </p:cNvPicPr>
          <p:nvPr/>
        </p:nvPicPr>
        <p:blipFill>
          <a:blip r:embed="rId2" cstate="print">
            <a:extLst>
              <a:ext uri="{28A0092B-C50C-407E-A947-70E740481C1C}">
                <a14:useLocalDpi xmlns:a14="http://schemas.microsoft.com/office/drawing/2010/main" val="0"/>
              </a:ext>
            </a:extLst>
          </a:blip>
          <a:srcRect l="14009" t="25377" r="11865" b="11136"/>
          <a:stretch>
            <a:fillRect/>
          </a:stretch>
        </p:blipFill>
        <p:spPr bwMode="auto">
          <a:xfrm>
            <a:off x="3384550" y="4437063"/>
            <a:ext cx="2374900" cy="1655762"/>
          </a:xfrm>
          <a:prstGeom prst="rect">
            <a:avLst/>
          </a:prstGeom>
          <a:noFill/>
          <a:ln>
            <a:noFill/>
          </a:ln>
          <a:extLst>
            <a:ext uri="{909E8E84-426E-40DD-AFC4-6F175D3DCCD1}">
              <a14:hiddenFill xmlns:a14="http://schemas.microsoft.com/office/drawing/2010/main">
                <a:solidFill>
                  <a:srgbClr val="DEF1F2"/>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052513"/>
            <a:ext cx="7772400" cy="1470025"/>
          </a:xfrm>
        </p:spPr>
        <p:txBody>
          <a:bodyPr/>
          <a:lstStyle>
            <a:lvl1pPr>
              <a:defRPr/>
            </a:lvl1pPr>
          </a:lstStyle>
          <a:p>
            <a:pPr lvl="0"/>
            <a:r>
              <a:rPr lang="en-GB" noProof="0"/>
              <a:t>Click to edit Master title style</a:t>
            </a:r>
          </a:p>
        </p:txBody>
      </p:sp>
      <p:sp>
        <p:nvSpPr>
          <p:cNvPr id="3075" name="Rectangle 3"/>
          <p:cNvSpPr>
            <a:spLocks noGrp="1" noChangeArrowheads="1"/>
          </p:cNvSpPr>
          <p:nvPr>
            <p:ph type="subTitle" idx="1"/>
          </p:nvPr>
        </p:nvSpPr>
        <p:spPr>
          <a:xfrm>
            <a:off x="1371600" y="2708275"/>
            <a:ext cx="6400800" cy="1752600"/>
          </a:xfrm>
        </p:spPr>
        <p:txBody>
          <a:bodyPr/>
          <a:lstStyle>
            <a:lvl1pPr marL="0" indent="0" algn="ctr">
              <a:buFontTx/>
              <a:buNone/>
              <a:defRPr/>
            </a:lvl1pPr>
          </a:lstStyle>
          <a:p>
            <a:pPr lvl="0"/>
            <a:r>
              <a:rPr lang="en-GB"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8820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71825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953964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46089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2923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18542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912351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50706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64934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32178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21268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53051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86882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EF1F2"/>
            </a:gs>
            <a:gs pos="50000">
              <a:schemeClr val="bg1"/>
            </a:gs>
            <a:gs pos="100000">
              <a:srgbClr val="DEF1F2"/>
            </a:gs>
          </a:gsLst>
          <a:lin ang="5400000" scaled="1"/>
        </a:gra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5">
            <a:lum bright="70000" contrast="-70000"/>
            <a:extLst>
              <a:ext uri="{28A0092B-C50C-407E-A947-70E740481C1C}">
                <a14:useLocalDpi xmlns:a14="http://schemas.microsoft.com/office/drawing/2010/main" val="0"/>
              </a:ext>
            </a:extLst>
          </a:blip>
          <a:srcRect/>
          <a:stretch>
            <a:fillRect/>
          </a:stretch>
        </p:blipFill>
        <p:spPr bwMode="auto">
          <a:xfrm>
            <a:off x="468313" y="5942013"/>
            <a:ext cx="62325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pic>
        <p:nvPicPr>
          <p:cNvPr id="1031" name="Picture 7" descr="DWQR Colour Strapline"/>
          <p:cNvPicPr>
            <a:picLocks noChangeAspect="1" noChangeArrowheads="1"/>
          </p:cNvPicPr>
          <p:nvPr/>
        </p:nvPicPr>
        <p:blipFill>
          <a:blip r:embed="rId16" cstate="print">
            <a:extLst>
              <a:ext uri="{28A0092B-C50C-407E-A947-70E740481C1C}">
                <a14:useLocalDpi xmlns:a14="http://schemas.microsoft.com/office/drawing/2010/main" val="0"/>
              </a:ext>
            </a:extLst>
          </a:blip>
          <a:srcRect b="28493"/>
          <a:stretch>
            <a:fillRect/>
          </a:stretch>
        </p:blipFill>
        <p:spPr bwMode="auto">
          <a:xfrm>
            <a:off x="6804025" y="5805488"/>
            <a:ext cx="23034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7"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692696"/>
            <a:ext cx="7772400" cy="1470025"/>
          </a:xfrm>
        </p:spPr>
        <p:txBody>
          <a:bodyPr/>
          <a:lstStyle/>
          <a:p>
            <a:r>
              <a:rPr lang="en-GB" sz="4800" dirty="0"/>
              <a:t>Raw Water Supplies</a:t>
            </a:r>
            <a:br>
              <a:rPr lang="en-GB" dirty="0"/>
            </a:br>
            <a:r>
              <a:rPr lang="en-GB" sz="3200" dirty="0"/>
              <a:t>A Little Piece of History</a:t>
            </a:r>
          </a:p>
        </p:txBody>
      </p:sp>
      <p:sp>
        <p:nvSpPr>
          <p:cNvPr id="3075" name="Subtitle 2"/>
          <p:cNvSpPr>
            <a:spLocks noGrp="1"/>
          </p:cNvSpPr>
          <p:nvPr>
            <p:ph type="subTitle" idx="1"/>
          </p:nvPr>
        </p:nvSpPr>
        <p:spPr>
          <a:xfrm>
            <a:off x="1351620" y="3212976"/>
            <a:ext cx="6440760" cy="1542678"/>
          </a:xfrm>
        </p:spPr>
        <p:txBody>
          <a:bodyPr/>
          <a:lstStyle/>
          <a:p>
            <a:r>
              <a:rPr lang="en-GB" dirty="0"/>
              <a:t>Matt Bower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28B974-F187-7BB1-8661-B88ED2EA83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520" y="-963488"/>
            <a:ext cx="3147925" cy="3240360"/>
          </a:xfrm>
          <a:prstGeom prst="rect">
            <a:avLst/>
          </a:prstGeom>
        </p:spPr>
      </p:pic>
      <p:sp>
        <p:nvSpPr>
          <p:cNvPr id="4" name="Title 3">
            <a:extLst>
              <a:ext uri="{FF2B5EF4-FFF2-40B4-BE49-F238E27FC236}">
                <a16:creationId xmlns:a16="http://schemas.microsoft.com/office/drawing/2014/main" id="{AFF40CE1-E937-EBEF-5EBA-345BDFD0B25F}"/>
              </a:ext>
            </a:extLst>
          </p:cNvPr>
          <p:cNvSpPr txBox="1">
            <a:spLocks noGrp="1"/>
          </p:cNvSpPr>
          <p:nvPr>
            <p:ph type="title" idx="4294967295"/>
          </p:nvPr>
        </p:nvSpPr>
        <p:spPr>
          <a:xfrm>
            <a:off x="3039405" y="332656"/>
            <a:ext cx="551372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Arial" charset="0"/>
                <a:ea typeface="+mn-ea"/>
                <a:cs typeface="+mn-cs"/>
              </a:rPr>
              <a:t>Implications 2</a:t>
            </a:r>
          </a:p>
        </p:txBody>
      </p:sp>
      <p:sp>
        <p:nvSpPr>
          <p:cNvPr id="8" name="TextBox 7">
            <a:extLst>
              <a:ext uri="{FF2B5EF4-FFF2-40B4-BE49-F238E27FC236}">
                <a16:creationId xmlns:a16="http://schemas.microsoft.com/office/drawing/2014/main" id="{56BC1553-4842-07B1-CDAF-56F1D2FEB939}"/>
              </a:ext>
            </a:extLst>
          </p:cNvPr>
          <p:cNvSpPr txBox="1"/>
          <p:nvPr/>
        </p:nvSpPr>
        <p:spPr>
          <a:xfrm>
            <a:off x="107504" y="4311076"/>
            <a:ext cx="9145016" cy="1631216"/>
          </a:xfrm>
          <a:prstGeom prst="rect">
            <a:avLst/>
          </a:prstGeom>
          <a:noFill/>
        </p:spPr>
        <p:txBody>
          <a:bodyPr wrap="square">
            <a:spAutoFit/>
          </a:bodyPr>
          <a:lstStyle/>
          <a:p>
            <a:r>
              <a:rPr lang="en-GB" sz="3000" dirty="0">
                <a:solidFill>
                  <a:srgbClr val="0070C0"/>
                </a:solidFill>
              </a:rPr>
              <a:t>DWQR Requested SW bring supplies up to standard</a:t>
            </a:r>
          </a:p>
          <a:p>
            <a:endParaRPr lang="en-GB" sz="1400" dirty="0">
              <a:solidFill>
                <a:srgbClr val="0070C0"/>
              </a:solidFill>
            </a:endParaRPr>
          </a:p>
          <a:p>
            <a:pPr marL="457200" indent="-457200">
              <a:buFont typeface="Arial" panose="020B0604020202020204" pitchFamily="34" charset="0"/>
              <a:buChar char="•"/>
            </a:pPr>
            <a:r>
              <a:rPr lang="en-GB" sz="2800" dirty="0">
                <a:solidFill>
                  <a:srgbClr val="0070C0"/>
                </a:solidFill>
              </a:rPr>
              <a:t>May cover several investment periods</a:t>
            </a:r>
          </a:p>
          <a:p>
            <a:pPr marL="457200" indent="-457200">
              <a:buFont typeface="Arial" panose="020B0604020202020204" pitchFamily="34" charset="0"/>
              <a:buChar char="•"/>
            </a:pPr>
            <a:r>
              <a:rPr lang="en-GB" sz="2800" dirty="0">
                <a:solidFill>
                  <a:srgbClr val="0070C0"/>
                </a:solidFill>
              </a:rPr>
              <a:t>“Letter of Commitment” requested</a:t>
            </a:r>
          </a:p>
        </p:txBody>
      </p:sp>
      <p:pic>
        <p:nvPicPr>
          <p:cNvPr id="5" name="Picture 4" descr="Pipe work with a man walking on them in the distance">
            <a:extLst>
              <a:ext uri="{FF2B5EF4-FFF2-40B4-BE49-F238E27FC236}">
                <a16:creationId xmlns:a16="http://schemas.microsoft.com/office/drawing/2014/main" id="{2927733B-EBE4-59C9-31A7-4C371977174B}"/>
              </a:ext>
            </a:extLst>
          </p:cNvPr>
          <p:cNvPicPr>
            <a:picLocks noChangeAspect="1"/>
          </p:cNvPicPr>
          <p:nvPr/>
        </p:nvPicPr>
        <p:blipFill>
          <a:blip r:embed="rId3"/>
          <a:stretch>
            <a:fillRect/>
          </a:stretch>
        </p:blipFill>
        <p:spPr>
          <a:xfrm>
            <a:off x="2267744" y="1412776"/>
            <a:ext cx="3934133" cy="2622755"/>
          </a:xfrm>
          <a:prstGeom prst="rect">
            <a:avLst/>
          </a:prstGeom>
        </p:spPr>
      </p:pic>
    </p:spTree>
    <p:extLst>
      <p:ext uri="{BB962C8B-B14F-4D97-AF65-F5344CB8AC3E}">
        <p14:creationId xmlns:p14="http://schemas.microsoft.com/office/powerpoint/2010/main" val="2286118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28B974-F187-7BB1-8661-B88ED2EA83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520" y="-963488"/>
            <a:ext cx="3147925" cy="3240360"/>
          </a:xfrm>
          <a:prstGeom prst="rect">
            <a:avLst/>
          </a:prstGeom>
        </p:spPr>
      </p:pic>
      <p:sp>
        <p:nvSpPr>
          <p:cNvPr id="4" name="Title 3">
            <a:extLst>
              <a:ext uri="{FF2B5EF4-FFF2-40B4-BE49-F238E27FC236}">
                <a16:creationId xmlns:a16="http://schemas.microsoft.com/office/drawing/2014/main" id="{AFF40CE1-E937-EBEF-5EBA-345BDFD0B25F}"/>
              </a:ext>
            </a:extLst>
          </p:cNvPr>
          <p:cNvSpPr txBox="1">
            <a:spLocks noGrp="1"/>
          </p:cNvSpPr>
          <p:nvPr>
            <p:ph type="title" idx="4294967295"/>
          </p:nvPr>
        </p:nvSpPr>
        <p:spPr>
          <a:xfrm>
            <a:off x="3039405" y="332656"/>
            <a:ext cx="551372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Arial" charset="0"/>
                <a:ea typeface="+mn-ea"/>
                <a:cs typeface="+mn-cs"/>
              </a:rPr>
              <a:t>In the interim</a:t>
            </a:r>
          </a:p>
        </p:txBody>
      </p:sp>
      <p:sp>
        <p:nvSpPr>
          <p:cNvPr id="8" name="TextBox 7">
            <a:extLst>
              <a:ext uri="{FF2B5EF4-FFF2-40B4-BE49-F238E27FC236}">
                <a16:creationId xmlns:a16="http://schemas.microsoft.com/office/drawing/2014/main" id="{56BC1553-4842-07B1-CDAF-56F1D2FEB939}"/>
              </a:ext>
            </a:extLst>
          </p:cNvPr>
          <p:cNvSpPr txBox="1"/>
          <p:nvPr/>
        </p:nvSpPr>
        <p:spPr>
          <a:xfrm>
            <a:off x="179512" y="3855821"/>
            <a:ext cx="9145016" cy="2062103"/>
          </a:xfrm>
          <a:prstGeom prst="rect">
            <a:avLst/>
          </a:prstGeom>
          <a:noFill/>
        </p:spPr>
        <p:txBody>
          <a:bodyPr wrap="square">
            <a:spAutoFit/>
          </a:bodyPr>
          <a:lstStyle/>
          <a:p>
            <a:r>
              <a:rPr lang="en-GB" sz="3000" dirty="0">
                <a:solidFill>
                  <a:srgbClr val="0070C0"/>
                </a:solidFill>
              </a:rPr>
              <a:t>Public Health MUST be Protected</a:t>
            </a:r>
          </a:p>
          <a:p>
            <a:endParaRPr lang="en-GB" sz="1400" dirty="0">
              <a:solidFill>
                <a:srgbClr val="0070C0"/>
              </a:solidFill>
            </a:endParaRPr>
          </a:p>
          <a:p>
            <a:pPr marL="457200" indent="-457200">
              <a:buFont typeface="Arial" panose="020B0604020202020204" pitchFamily="34" charset="0"/>
              <a:buChar char="•"/>
            </a:pPr>
            <a:r>
              <a:rPr lang="en-GB" sz="2800" dirty="0">
                <a:solidFill>
                  <a:srgbClr val="0070C0"/>
                </a:solidFill>
              </a:rPr>
              <a:t>Risk assess all supplies to prioritise</a:t>
            </a:r>
          </a:p>
          <a:p>
            <a:pPr marL="457200" indent="-457200">
              <a:buFont typeface="Arial" panose="020B0604020202020204" pitchFamily="34" charset="0"/>
              <a:buChar char="•"/>
            </a:pPr>
            <a:r>
              <a:rPr lang="en-GB" sz="2800" dirty="0">
                <a:solidFill>
                  <a:srgbClr val="0070C0"/>
                </a:solidFill>
              </a:rPr>
              <a:t>Sample at least annually</a:t>
            </a:r>
          </a:p>
          <a:p>
            <a:pPr marL="457200" indent="-457200">
              <a:buFont typeface="Arial" panose="020B0604020202020204" pitchFamily="34" charset="0"/>
              <a:buChar char="•"/>
            </a:pPr>
            <a:r>
              <a:rPr lang="en-GB" sz="2800" dirty="0">
                <a:solidFill>
                  <a:srgbClr val="0070C0"/>
                </a:solidFill>
              </a:rPr>
              <a:t>Protect consumers until supply upgraded</a:t>
            </a:r>
          </a:p>
        </p:txBody>
      </p:sp>
      <p:pic>
        <p:nvPicPr>
          <p:cNvPr id="2" name="Picture 1" descr="Patients in a waiting room">
            <a:extLst>
              <a:ext uri="{FF2B5EF4-FFF2-40B4-BE49-F238E27FC236}">
                <a16:creationId xmlns:a16="http://schemas.microsoft.com/office/drawing/2014/main" id="{4B52676C-1402-C45D-53D9-B96EE85470FB}"/>
              </a:ext>
            </a:extLst>
          </p:cNvPr>
          <p:cNvPicPr>
            <a:picLocks noChangeAspect="1"/>
          </p:cNvPicPr>
          <p:nvPr/>
        </p:nvPicPr>
        <p:blipFill>
          <a:blip r:embed="rId3"/>
          <a:stretch>
            <a:fillRect/>
          </a:stretch>
        </p:blipFill>
        <p:spPr>
          <a:xfrm>
            <a:off x="2339752" y="1256751"/>
            <a:ext cx="4248472" cy="2406092"/>
          </a:xfrm>
          <a:prstGeom prst="rect">
            <a:avLst/>
          </a:prstGeom>
        </p:spPr>
      </p:pic>
    </p:spTree>
    <p:extLst>
      <p:ext uri="{BB962C8B-B14F-4D97-AF65-F5344CB8AC3E}">
        <p14:creationId xmlns:p14="http://schemas.microsoft.com/office/powerpoint/2010/main" val="2584072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F40CE1-E937-EBEF-5EBA-345BDFD0B25F}"/>
              </a:ext>
            </a:extLst>
          </p:cNvPr>
          <p:cNvSpPr txBox="1">
            <a:spLocks noGrp="1"/>
          </p:cNvSpPr>
          <p:nvPr>
            <p:ph type="title" idx="4294967295"/>
          </p:nvPr>
        </p:nvSpPr>
        <p:spPr>
          <a:xfrm>
            <a:off x="179512" y="332656"/>
            <a:ext cx="871296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Arial" charset="0"/>
                <a:ea typeface="+mn-ea"/>
                <a:cs typeface="+mn-cs"/>
              </a:rPr>
              <a:t>What Does this mean for </a:t>
            </a:r>
            <a:r>
              <a:rPr kumimoji="0" lang="en-GB" sz="4800" b="0" i="0" u="none" strike="noStrike" kern="1200" cap="none" spc="0" normalizeH="0" baseline="0" noProof="0" dirty="0" err="1">
                <a:ln>
                  <a:noFill/>
                </a:ln>
                <a:solidFill>
                  <a:schemeClr val="tx1"/>
                </a:solidFill>
                <a:effectLst/>
                <a:uLnTx/>
                <a:uFillTx/>
                <a:latin typeface="Arial" charset="0"/>
                <a:ea typeface="+mn-ea"/>
                <a:cs typeface="+mn-cs"/>
              </a:rPr>
              <a:t>LAs</a:t>
            </a:r>
            <a:r>
              <a:rPr kumimoji="0" lang="en-GB" sz="4800" b="0" i="0" u="none" strike="noStrike" kern="1200" cap="none" spc="0" normalizeH="0" baseline="0" noProof="0" dirty="0">
                <a:ln>
                  <a:noFill/>
                </a:ln>
                <a:solidFill>
                  <a:schemeClr val="tx1"/>
                </a:solidFill>
                <a:effectLst/>
                <a:uLnTx/>
                <a:uFillTx/>
                <a:latin typeface="Arial" charset="0"/>
                <a:ea typeface="+mn-ea"/>
                <a:cs typeface="+mn-cs"/>
              </a:rPr>
              <a:t>?</a:t>
            </a:r>
          </a:p>
        </p:txBody>
      </p:sp>
      <p:sp>
        <p:nvSpPr>
          <p:cNvPr id="8" name="TextBox 7">
            <a:extLst>
              <a:ext uri="{FF2B5EF4-FFF2-40B4-BE49-F238E27FC236}">
                <a16:creationId xmlns:a16="http://schemas.microsoft.com/office/drawing/2014/main" id="{56BC1553-4842-07B1-CDAF-56F1D2FEB939}"/>
              </a:ext>
            </a:extLst>
          </p:cNvPr>
          <p:cNvSpPr txBox="1"/>
          <p:nvPr/>
        </p:nvSpPr>
        <p:spPr>
          <a:xfrm>
            <a:off x="467544" y="1163653"/>
            <a:ext cx="9145016" cy="2031325"/>
          </a:xfrm>
          <a:prstGeom prst="rect">
            <a:avLst/>
          </a:prstGeom>
          <a:noFill/>
        </p:spPr>
        <p:txBody>
          <a:bodyPr wrap="square">
            <a:spAutoFit/>
          </a:bodyPr>
          <a:lstStyle/>
          <a:p>
            <a:endParaRPr lang="en-GB" sz="1400" dirty="0">
              <a:solidFill>
                <a:srgbClr val="0070C0"/>
              </a:solidFill>
            </a:endParaRPr>
          </a:p>
          <a:p>
            <a:pPr marL="457200" indent="-457200">
              <a:buFont typeface="Arial" panose="020B0604020202020204" pitchFamily="34" charset="0"/>
              <a:buChar char="•"/>
            </a:pPr>
            <a:r>
              <a:rPr lang="en-GB" sz="2800" dirty="0">
                <a:solidFill>
                  <a:srgbClr val="0070C0"/>
                </a:solidFill>
              </a:rPr>
              <a:t>No longer PWS – </a:t>
            </a:r>
            <a:r>
              <a:rPr lang="en-GB" sz="2800" dirty="0" err="1">
                <a:solidFill>
                  <a:srgbClr val="0070C0"/>
                </a:solidFill>
              </a:rPr>
              <a:t>LAs</a:t>
            </a:r>
            <a:r>
              <a:rPr lang="en-GB" sz="2800" dirty="0">
                <a:solidFill>
                  <a:srgbClr val="0070C0"/>
                </a:solidFill>
              </a:rPr>
              <a:t> do not need to RA or sample</a:t>
            </a:r>
          </a:p>
          <a:p>
            <a:pPr marL="457200" indent="-457200">
              <a:buFont typeface="Arial" panose="020B0604020202020204" pitchFamily="34" charset="0"/>
              <a:buChar char="•"/>
            </a:pPr>
            <a:r>
              <a:rPr lang="en-GB" sz="2800" dirty="0">
                <a:solidFill>
                  <a:srgbClr val="0070C0"/>
                </a:solidFill>
              </a:rPr>
              <a:t>Please support SW in taking ownership </a:t>
            </a:r>
          </a:p>
          <a:p>
            <a:pPr marL="1828800" lvl="3" indent="-457200">
              <a:buFont typeface="Arial" panose="020B0604020202020204" pitchFamily="34" charset="0"/>
              <a:buChar char="•"/>
            </a:pPr>
            <a:r>
              <a:rPr lang="en-GB" sz="2800" dirty="0">
                <a:solidFill>
                  <a:srgbClr val="0070C0"/>
                </a:solidFill>
              </a:rPr>
              <a:t>Provide Information</a:t>
            </a:r>
          </a:p>
          <a:p>
            <a:pPr marL="457200" indent="-457200">
              <a:buFont typeface="Arial" panose="020B0604020202020204" pitchFamily="34" charset="0"/>
              <a:buChar char="•"/>
            </a:pPr>
            <a:r>
              <a:rPr lang="en-GB" sz="2800" dirty="0">
                <a:solidFill>
                  <a:srgbClr val="0070C0"/>
                </a:solidFill>
              </a:rPr>
              <a:t>Supplies should not fall “between gap”</a:t>
            </a:r>
          </a:p>
        </p:txBody>
      </p:sp>
      <p:pic>
        <p:nvPicPr>
          <p:cNvPr id="5" name="Picture 4" descr="Picture of water tank and filters">
            <a:extLst>
              <a:ext uri="{FF2B5EF4-FFF2-40B4-BE49-F238E27FC236}">
                <a16:creationId xmlns:a16="http://schemas.microsoft.com/office/drawing/2014/main" id="{66626E8E-C4C4-C1C5-5F57-D9E7118E22CA}"/>
              </a:ext>
            </a:extLst>
          </p:cNvPr>
          <p:cNvPicPr>
            <a:picLocks noChangeAspect="1"/>
          </p:cNvPicPr>
          <p:nvPr/>
        </p:nvPicPr>
        <p:blipFill>
          <a:blip r:embed="rId2"/>
          <a:stretch>
            <a:fillRect/>
          </a:stretch>
        </p:blipFill>
        <p:spPr>
          <a:xfrm>
            <a:off x="1475656" y="3356992"/>
            <a:ext cx="5689039" cy="2704355"/>
          </a:xfrm>
          <a:prstGeom prst="rect">
            <a:avLst/>
          </a:prstGeom>
        </p:spPr>
      </p:pic>
    </p:spTree>
    <p:extLst>
      <p:ext uri="{BB962C8B-B14F-4D97-AF65-F5344CB8AC3E}">
        <p14:creationId xmlns:p14="http://schemas.microsoft.com/office/powerpoint/2010/main" val="292072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692696"/>
            <a:ext cx="7772400" cy="1470025"/>
          </a:xfrm>
        </p:spPr>
        <p:txBody>
          <a:bodyPr/>
          <a:lstStyle/>
          <a:p>
            <a:r>
              <a:rPr lang="en-GB" sz="4800" dirty="0"/>
              <a:t>Thank You</a:t>
            </a:r>
            <a:endParaRPr lang="en-GB" sz="3200" dirty="0"/>
          </a:p>
        </p:txBody>
      </p:sp>
      <p:sp>
        <p:nvSpPr>
          <p:cNvPr id="3075" name="Subtitle 2"/>
          <p:cNvSpPr>
            <a:spLocks noGrp="1"/>
          </p:cNvSpPr>
          <p:nvPr>
            <p:ph type="subTitle" idx="1"/>
          </p:nvPr>
        </p:nvSpPr>
        <p:spPr>
          <a:xfrm>
            <a:off x="1351620" y="2420888"/>
            <a:ext cx="6440760" cy="1542678"/>
          </a:xfrm>
        </p:spPr>
        <p:txBody>
          <a:bodyPr/>
          <a:lstStyle/>
          <a:p>
            <a:r>
              <a:rPr lang="en-GB" sz="1100" dirty="0"/>
              <a:t>(Questions?)</a:t>
            </a:r>
          </a:p>
        </p:txBody>
      </p:sp>
    </p:spTree>
    <p:extLst>
      <p:ext uri="{BB962C8B-B14F-4D97-AF65-F5344CB8AC3E}">
        <p14:creationId xmlns:p14="http://schemas.microsoft.com/office/powerpoint/2010/main" val="245255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dirty="0"/>
              <a:t>SW Raw Water Sources</a:t>
            </a:r>
          </a:p>
        </p:txBody>
      </p:sp>
      <p:pic>
        <p:nvPicPr>
          <p:cNvPr id="3" name="Picture 2" descr="Reservoir ">
            <a:extLst>
              <a:ext uri="{FF2B5EF4-FFF2-40B4-BE49-F238E27FC236}">
                <a16:creationId xmlns:a16="http://schemas.microsoft.com/office/drawing/2014/main" id="{245B3564-3E02-8F60-FBBA-8BB239D5D8DB}"/>
              </a:ext>
            </a:extLst>
          </p:cNvPr>
          <p:cNvPicPr>
            <a:picLocks noChangeAspect="1"/>
          </p:cNvPicPr>
          <p:nvPr/>
        </p:nvPicPr>
        <p:blipFill>
          <a:blip r:embed="rId2"/>
          <a:stretch>
            <a:fillRect/>
          </a:stretch>
        </p:blipFill>
        <p:spPr>
          <a:xfrm>
            <a:off x="914399" y="1556792"/>
            <a:ext cx="7515455" cy="42286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dirty="0"/>
              <a:t>SW Raw Water Sources 1</a:t>
            </a:r>
          </a:p>
        </p:txBody>
      </p:sp>
      <p:pic>
        <p:nvPicPr>
          <p:cNvPr id="3" name="Picture 2" descr="662">
            <a:extLst>
              <a:ext uri="{FF2B5EF4-FFF2-40B4-BE49-F238E27FC236}">
                <a16:creationId xmlns:a16="http://schemas.microsoft.com/office/drawing/2014/main" id="{245B3564-3E02-8F60-FBBA-8BB239D5D8DB}"/>
              </a:ext>
            </a:extLst>
          </p:cNvPr>
          <p:cNvPicPr>
            <a:picLocks noChangeAspect="1"/>
          </p:cNvPicPr>
          <p:nvPr/>
        </p:nvPicPr>
        <p:blipFill>
          <a:blip r:embed="rId2"/>
          <a:stretch>
            <a:fillRect/>
          </a:stretch>
        </p:blipFill>
        <p:spPr>
          <a:xfrm>
            <a:off x="914399" y="1556792"/>
            <a:ext cx="7515455" cy="4228696"/>
          </a:xfrm>
          <a:prstGeom prst="rect">
            <a:avLst/>
          </a:prstGeom>
        </p:spPr>
      </p:pic>
      <p:sp>
        <p:nvSpPr>
          <p:cNvPr id="2" name="TextBox 1">
            <a:extLst>
              <a:ext uri="{FF2B5EF4-FFF2-40B4-BE49-F238E27FC236}">
                <a16:creationId xmlns:a16="http://schemas.microsoft.com/office/drawing/2014/main" id="{74E80379-AF16-5531-9772-3686A077E62D}"/>
              </a:ext>
            </a:extLst>
          </p:cNvPr>
          <p:cNvSpPr txBox="1"/>
          <p:nvPr/>
        </p:nvSpPr>
        <p:spPr>
          <a:xfrm>
            <a:off x="4788024" y="2564904"/>
            <a:ext cx="2448272" cy="1200329"/>
          </a:xfrm>
          <a:prstGeom prst="rect">
            <a:avLst/>
          </a:prstGeom>
          <a:noFill/>
        </p:spPr>
        <p:txBody>
          <a:bodyPr wrap="square" rtlCol="0">
            <a:spAutoFit/>
          </a:bodyPr>
          <a:lstStyle/>
          <a:p>
            <a:r>
              <a:rPr lang="en-GB" sz="7200" b="1" dirty="0">
                <a:solidFill>
                  <a:srgbClr val="FF0000"/>
                </a:solidFill>
              </a:rPr>
              <a:t>662</a:t>
            </a:r>
          </a:p>
        </p:txBody>
      </p:sp>
    </p:spTree>
    <p:extLst>
      <p:ext uri="{BB962C8B-B14F-4D97-AF65-F5344CB8AC3E}">
        <p14:creationId xmlns:p14="http://schemas.microsoft.com/office/powerpoint/2010/main" val="24599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dirty="0"/>
              <a:t>SW Raw Water Sources 2</a:t>
            </a:r>
          </a:p>
        </p:txBody>
      </p:sp>
      <p:pic>
        <p:nvPicPr>
          <p:cNvPr id="2" name="Picture 1" descr="Viaduct">
            <a:extLst>
              <a:ext uri="{FF2B5EF4-FFF2-40B4-BE49-F238E27FC236}">
                <a16:creationId xmlns:a16="http://schemas.microsoft.com/office/drawing/2014/main" id="{AC9B15C0-9623-957D-3591-778C92053DC0}"/>
              </a:ext>
            </a:extLst>
          </p:cNvPr>
          <p:cNvPicPr>
            <a:picLocks noChangeAspect="1"/>
          </p:cNvPicPr>
          <p:nvPr/>
        </p:nvPicPr>
        <p:blipFill>
          <a:blip r:embed="rId2"/>
          <a:stretch>
            <a:fillRect/>
          </a:stretch>
        </p:blipFill>
        <p:spPr>
          <a:xfrm>
            <a:off x="683568" y="1556792"/>
            <a:ext cx="7381875" cy="3905250"/>
          </a:xfrm>
          <a:prstGeom prst="rect">
            <a:avLst/>
          </a:prstGeom>
        </p:spPr>
      </p:pic>
    </p:spTree>
    <p:extLst>
      <p:ext uri="{BB962C8B-B14F-4D97-AF65-F5344CB8AC3E}">
        <p14:creationId xmlns:p14="http://schemas.microsoft.com/office/powerpoint/2010/main" val="85444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88224" y="2283889"/>
            <a:ext cx="2098576" cy="1143000"/>
          </a:xfrm>
        </p:spPr>
        <p:txBody>
          <a:bodyPr/>
          <a:lstStyle/>
          <a:p>
            <a:r>
              <a:rPr lang="en-GB" dirty="0"/>
              <a:t>“Could we just lay this pipe across your land..?”</a:t>
            </a:r>
          </a:p>
        </p:txBody>
      </p:sp>
      <p:pic>
        <p:nvPicPr>
          <p:cNvPr id="8" name="Picture 7" descr="A diagram of water treatment">
            <a:extLst>
              <a:ext uri="{FF2B5EF4-FFF2-40B4-BE49-F238E27FC236}">
                <a16:creationId xmlns:a16="http://schemas.microsoft.com/office/drawing/2014/main" id="{A1660882-F217-3C5E-281D-FC7D691DC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72" y="0"/>
            <a:ext cx="6205736" cy="6858000"/>
          </a:xfrm>
          <a:prstGeom prst="rect">
            <a:avLst/>
          </a:prstGeom>
        </p:spPr>
      </p:pic>
    </p:spTree>
    <p:extLst>
      <p:ext uri="{BB962C8B-B14F-4D97-AF65-F5344CB8AC3E}">
        <p14:creationId xmlns:p14="http://schemas.microsoft.com/office/powerpoint/2010/main" val="178281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house">
            <a:extLst>
              <a:ext uri="{FF2B5EF4-FFF2-40B4-BE49-F238E27FC236}">
                <a16:creationId xmlns:a16="http://schemas.microsoft.com/office/drawing/2014/main" id="{8D0B8061-40C2-82C9-8928-6B4577DA9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11"/>
            <a:ext cx="6491064" cy="6858000"/>
          </a:xfrm>
          <a:prstGeom prst="rect">
            <a:avLst/>
          </a:prstGeom>
        </p:spPr>
      </p:pic>
      <p:sp>
        <p:nvSpPr>
          <p:cNvPr id="4" name="Title 3">
            <a:extLst>
              <a:ext uri="{FF2B5EF4-FFF2-40B4-BE49-F238E27FC236}">
                <a16:creationId xmlns:a16="http://schemas.microsoft.com/office/drawing/2014/main" id="{C2AC5E30-6919-9A28-26C5-54353F8F0C9B}"/>
              </a:ext>
            </a:extLst>
          </p:cNvPr>
          <p:cNvSpPr>
            <a:spLocks noGrp="1"/>
          </p:cNvSpPr>
          <p:nvPr>
            <p:ph type="title"/>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GB" dirty="0" err="1"/>
              <a:t>Sw</a:t>
            </a:r>
            <a:r>
              <a:rPr lang="en-GB" dirty="0"/>
              <a:t> approach to </a:t>
            </a:r>
            <a:r>
              <a:rPr lang="en-GB" dirty="0" err="1"/>
              <a:t>PWS</a:t>
            </a:r>
            <a:r>
              <a:rPr lang="en-GB" dirty="0"/>
              <a:t> Networks</a:t>
            </a:r>
          </a:p>
        </p:txBody>
      </p:sp>
    </p:spTree>
    <p:extLst>
      <p:ext uri="{BB962C8B-B14F-4D97-AF65-F5344CB8AC3E}">
        <p14:creationId xmlns:p14="http://schemas.microsoft.com/office/powerpoint/2010/main" val="254320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118D-7D6F-31ED-6393-1C55E77A77F7}"/>
              </a:ext>
            </a:extLst>
          </p:cNvPr>
          <p:cNvSpPr>
            <a:spLocks noGrp="1"/>
          </p:cNvSpPr>
          <p:nvPr>
            <p:ph type="title"/>
          </p:nvPr>
        </p:nvSpPr>
        <p:spPr>
          <a:xfrm>
            <a:off x="457200" y="274638"/>
            <a:ext cx="8229600" cy="5242594"/>
          </a:xfrm>
        </p:spPr>
        <p:txBody>
          <a:bodyPr/>
          <a:lstStyle/>
          <a:p>
            <a:r>
              <a:rPr lang="en-GB" sz="2400" b="1" dirty="0"/>
              <a:t>The 2017 PWS Regulations do not apply to</a:t>
            </a:r>
            <a:r>
              <a:rPr lang="en-GB" sz="2400" dirty="0"/>
              <a:t>:</a:t>
            </a:r>
            <a:br>
              <a:rPr lang="en-GB" sz="2400" dirty="0"/>
            </a:br>
            <a:r>
              <a:rPr lang="en-GB" sz="2400" dirty="0"/>
              <a:t> (a) water introduced into, or supplied through or from, any part of the public water supply system, including water supplied by Scottish Water pursuant to an arrangement under section 6(1)(b) of the Water Services etc. (Scotland) Act 2005, </a:t>
            </a:r>
            <a:br>
              <a:rPr lang="en-GB" sz="2400" dirty="0"/>
            </a:br>
            <a:r>
              <a:rPr lang="en-GB" sz="2400" dirty="0"/>
              <a:t>(b) water supplied by Scottish Water by any other means, including from a tanker or in bottles or containers, and </a:t>
            </a:r>
            <a:br>
              <a:rPr lang="en-GB" sz="2400" dirty="0"/>
            </a:br>
            <a:r>
              <a:rPr lang="en-GB" sz="2400" dirty="0"/>
              <a:t>(c) water supplied with the help of services provided by Scottish Water, as described in section 30 of the Water Industry (Scotland) Act 2002.</a:t>
            </a:r>
            <a:br>
              <a:rPr lang="en-GB" sz="2000" dirty="0"/>
            </a:br>
            <a:br>
              <a:rPr lang="en-GB" sz="2000" dirty="0"/>
            </a:br>
            <a:r>
              <a:rPr lang="en-GB" sz="2000" dirty="0"/>
              <a:t> </a:t>
            </a:r>
            <a:r>
              <a:rPr lang="en-GB" sz="1400" dirty="0"/>
              <a:t>For the purposes of this definition a public water supply system is defined in section 28 of the Water Services etc (Scotland) Act 2005 as any and all of the mains and other pipes, water treatment works and other similar infrastructure which are (either or both): (a)vested in Scottish Water; or (b)used by Scottish Water (or a person acting on its behalf or under its authority) in connection with the exercise of Scottish Water's core functions as respects the supply of water. </a:t>
            </a:r>
          </a:p>
        </p:txBody>
      </p:sp>
    </p:spTree>
    <p:extLst>
      <p:ext uri="{BB962C8B-B14F-4D97-AF65-F5344CB8AC3E}">
        <p14:creationId xmlns:p14="http://schemas.microsoft.com/office/powerpoint/2010/main" val="410430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118D-7D6F-31ED-6393-1C55E77A77F7}"/>
              </a:ext>
              <a:ext uri="{C183D7F6-B498-43B3-948B-1728B52AA6E4}">
                <adec:decorative xmlns:adec="http://schemas.microsoft.com/office/drawing/2017/decorative" val="1"/>
              </a:ext>
            </a:extLst>
          </p:cNvPr>
          <p:cNvSpPr>
            <a:spLocks noGrp="1"/>
          </p:cNvSpPr>
          <p:nvPr>
            <p:ph type="title"/>
          </p:nvPr>
        </p:nvSpPr>
        <p:spPr>
          <a:xfrm>
            <a:off x="457200" y="274638"/>
            <a:ext cx="8229600" cy="5242594"/>
          </a:xfrm>
        </p:spPr>
        <p:txBody>
          <a:bodyPr/>
          <a:lstStyle/>
          <a:p>
            <a:r>
              <a:rPr lang="en-GB" sz="2400" b="1" dirty="0">
                <a:solidFill>
                  <a:schemeClr val="bg1">
                    <a:lumMod val="75000"/>
                  </a:schemeClr>
                </a:solidFill>
              </a:rPr>
              <a:t>The 2017 </a:t>
            </a:r>
            <a:r>
              <a:rPr lang="en-GB" sz="2400" b="1" dirty="0" err="1">
                <a:solidFill>
                  <a:schemeClr val="bg1">
                    <a:lumMod val="75000"/>
                  </a:schemeClr>
                </a:solidFill>
              </a:rPr>
              <a:t>PWS</a:t>
            </a:r>
            <a:r>
              <a:rPr lang="en-GB" sz="2400" b="1" dirty="0">
                <a:solidFill>
                  <a:schemeClr val="bg1">
                    <a:lumMod val="75000"/>
                  </a:schemeClr>
                </a:solidFill>
              </a:rPr>
              <a:t> Regulations do not apply to</a:t>
            </a:r>
            <a:r>
              <a:rPr lang="en-GB" sz="2400" dirty="0">
                <a:solidFill>
                  <a:schemeClr val="bg1">
                    <a:lumMod val="75000"/>
                  </a:schemeClr>
                </a:solidFill>
              </a:rPr>
              <a:t>:</a:t>
            </a:r>
            <a:br>
              <a:rPr lang="en-GB" sz="2400" dirty="0">
                <a:solidFill>
                  <a:schemeClr val="bg1">
                    <a:lumMod val="75000"/>
                  </a:schemeClr>
                </a:solidFill>
              </a:rPr>
            </a:br>
            <a:r>
              <a:rPr lang="en-GB" sz="2400" dirty="0">
                <a:solidFill>
                  <a:schemeClr val="bg1">
                    <a:lumMod val="75000"/>
                  </a:schemeClr>
                </a:solidFill>
              </a:rPr>
              <a:t> (a) water introduced into, or supplied through or from, any part of the public water supply system, including water supplied by Scottish Water pursuant to an arrangement under section 6(1)(b) of the Water Services etc. (Scotland) Act 2005, </a:t>
            </a:r>
            <a:br>
              <a:rPr lang="en-GB" sz="2400" dirty="0">
                <a:solidFill>
                  <a:schemeClr val="bg1">
                    <a:lumMod val="75000"/>
                  </a:schemeClr>
                </a:solidFill>
              </a:rPr>
            </a:br>
            <a:r>
              <a:rPr lang="en-GB" sz="2400" dirty="0">
                <a:solidFill>
                  <a:schemeClr val="bg1">
                    <a:lumMod val="75000"/>
                  </a:schemeClr>
                </a:solidFill>
              </a:rPr>
              <a:t>(b) water supplied by Scottish Water by any other means, including from a tanker or in bottles or containers, and </a:t>
            </a:r>
            <a:br>
              <a:rPr lang="en-GB" sz="2400" dirty="0">
                <a:solidFill>
                  <a:schemeClr val="bg1">
                    <a:lumMod val="75000"/>
                  </a:schemeClr>
                </a:solidFill>
              </a:rPr>
            </a:br>
            <a:r>
              <a:rPr lang="en-GB" sz="2400" dirty="0">
                <a:solidFill>
                  <a:schemeClr val="bg1">
                    <a:lumMod val="75000"/>
                  </a:schemeClr>
                </a:solidFill>
              </a:rPr>
              <a:t>(c) water supplied with the help of services provided by Scottish Water, as described in section 30 of the Water Industry (Scotland) Act 2002.</a:t>
            </a:r>
            <a:br>
              <a:rPr lang="en-GB" sz="2000" dirty="0">
                <a:solidFill>
                  <a:schemeClr val="bg1">
                    <a:lumMod val="75000"/>
                  </a:schemeClr>
                </a:solidFill>
              </a:rPr>
            </a:br>
            <a:br>
              <a:rPr lang="en-GB" sz="2000" dirty="0">
                <a:solidFill>
                  <a:schemeClr val="bg1">
                    <a:lumMod val="75000"/>
                  </a:schemeClr>
                </a:solidFill>
              </a:rPr>
            </a:br>
            <a:r>
              <a:rPr lang="en-GB" sz="2000" dirty="0">
                <a:solidFill>
                  <a:schemeClr val="bg1">
                    <a:lumMod val="75000"/>
                  </a:schemeClr>
                </a:solidFill>
              </a:rPr>
              <a:t> </a:t>
            </a:r>
            <a:r>
              <a:rPr lang="en-GB" sz="1400" dirty="0">
                <a:solidFill>
                  <a:schemeClr val="bg1">
                    <a:lumMod val="75000"/>
                  </a:schemeClr>
                </a:solidFill>
              </a:rPr>
              <a:t>For the purposes of this definition a public water supply system is defined in section 28 of the Water Services etc (Scotland) Act 2005 as any and all of the mains and other pipes, water treatment works and other similar infrastructure which are (either or both): (a)vested in Scottish Water; or (b)used by Scottish Water (or a person acting on its behalf or under its authority) in connection with the exercise of Scottish Water's core functions as respects the supply of water. </a:t>
            </a:r>
          </a:p>
        </p:txBody>
      </p:sp>
      <p:pic>
        <p:nvPicPr>
          <p:cNvPr id="3" name="Picture 2">
            <a:extLst>
              <a:ext uri="{FF2B5EF4-FFF2-40B4-BE49-F238E27FC236}">
                <a16:creationId xmlns:a16="http://schemas.microsoft.com/office/drawing/2014/main" id="{FD28B974-F187-7BB1-8661-B88ED2EA83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467544"/>
            <a:ext cx="8640960" cy="8640960"/>
          </a:xfrm>
          <a:prstGeom prst="rect">
            <a:avLst/>
          </a:prstGeom>
        </p:spPr>
      </p:pic>
    </p:spTree>
    <p:extLst>
      <p:ext uri="{BB962C8B-B14F-4D97-AF65-F5344CB8AC3E}">
        <p14:creationId xmlns:p14="http://schemas.microsoft.com/office/powerpoint/2010/main" val="235884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28B974-F187-7BB1-8661-B88ED2EA83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520" y="-963488"/>
            <a:ext cx="3147925" cy="3240360"/>
          </a:xfrm>
          <a:prstGeom prst="rect">
            <a:avLst/>
          </a:prstGeom>
        </p:spPr>
      </p:pic>
      <p:sp>
        <p:nvSpPr>
          <p:cNvPr id="4" name="Title 3">
            <a:extLst>
              <a:ext uri="{FF2B5EF4-FFF2-40B4-BE49-F238E27FC236}">
                <a16:creationId xmlns:a16="http://schemas.microsoft.com/office/drawing/2014/main" id="{AFF40CE1-E937-EBEF-5EBA-345BDFD0B25F}"/>
              </a:ext>
            </a:extLst>
          </p:cNvPr>
          <p:cNvSpPr txBox="1">
            <a:spLocks noGrp="1"/>
          </p:cNvSpPr>
          <p:nvPr>
            <p:ph type="title" idx="4294967295"/>
          </p:nvPr>
        </p:nvSpPr>
        <p:spPr>
          <a:xfrm>
            <a:off x="3039405" y="332656"/>
            <a:ext cx="551372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Arial" charset="0"/>
                <a:ea typeface="+mn-ea"/>
                <a:cs typeface="+mn-cs"/>
              </a:rPr>
              <a:t>Implications</a:t>
            </a:r>
          </a:p>
        </p:txBody>
      </p:sp>
      <p:sp>
        <p:nvSpPr>
          <p:cNvPr id="8" name="TextBox 7">
            <a:extLst>
              <a:ext uri="{FF2B5EF4-FFF2-40B4-BE49-F238E27FC236}">
                <a16:creationId xmlns:a16="http://schemas.microsoft.com/office/drawing/2014/main" id="{56BC1553-4842-07B1-CDAF-56F1D2FEB939}"/>
              </a:ext>
            </a:extLst>
          </p:cNvPr>
          <p:cNvSpPr txBox="1"/>
          <p:nvPr/>
        </p:nvSpPr>
        <p:spPr>
          <a:xfrm>
            <a:off x="539552" y="1484785"/>
            <a:ext cx="8280920" cy="3785652"/>
          </a:xfrm>
          <a:prstGeom prst="rect">
            <a:avLst/>
          </a:prstGeom>
          <a:noFill/>
        </p:spPr>
        <p:txBody>
          <a:bodyPr wrap="square">
            <a:spAutoFit/>
          </a:bodyPr>
          <a:lstStyle/>
          <a:p>
            <a:r>
              <a:rPr lang="en-GB" sz="3600" dirty="0">
                <a:solidFill>
                  <a:srgbClr val="0070C0"/>
                </a:solidFill>
              </a:rPr>
              <a:t>All Raw Water Supplies:</a:t>
            </a:r>
          </a:p>
          <a:p>
            <a:endParaRPr lang="en-GB" sz="3600" dirty="0">
              <a:solidFill>
                <a:srgbClr val="0070C0"/>
              </a:solidFill>
            </a:endParaRPr>
          </a:p>
          <a:p>
            <a:pPr marL="285750" indent="-285750">
              <a:buFont typeface="Arial" panose="020B0604020202020204" pitchFamily="34" charset="0"/>
              <a:buChar char="•"/>
            </a:pPr>
            <a:r>
              <a:rPr lang="en-GB" sz="2800" dirty="0">
                <a:solidFill>
                  <a:srgbClr val="0070C0"/>
                </a:solidFill>
              </a:rPr>
              <a:t>Are the responsibility of SW</a:t>
            </a:r>
          </a:p>
          <a:p>
            <a:pPr marL="285750" indent="-285750">
              <a:buFont typeface="Arial" panose="020B0604020202020204" pitchFamily="34" charset="0"/>
              <a:buChar char="•"/>
            </a:pPr>
            <a:r>
              <a:rPr lang="en-GB" sz="2800" dirty="0">
                <a:solidFill>
                  <a:srgbClr val="0070C0"/>
                </a:solidFill>
              </a:rPr>
              <a:t>Must be regulated via the Public Water Supply regulations</a:t>
            </a:r>
          </a:p>
          <a:p>
            <a:pPr marL="285750" indent="-285750">
              <a:buFont typeface="Arial" panose="020B0604020202020204" pitchFamily="34" charset="0"/>
              <a:buChar char="•"/>
            </a:pPr>
            <a:r>
              <a:rPr lang="en-GB" sz="2800" dirty="0">
                <a:solidFill>
                  <a:srgbClr val="0070C0"/>
                </a:solidFill>
              </a:rPr>
              <a:t>Must meet the quality standards set out in the regulations</a:t>
            </a:r>
          </a:p>
          <a:p>
            <a:pPr marL="285750" indent="-285750">
              <a:buFont typeface="Arial" panose="020B0604020202020204" pitchFamily="34" charset="0"/>
              <a:buChar char="•"/>
            </a:pPr>
            <a:r>
              <a:rPr lang="en-GB" sz="2800" dirty="0">
                <a:solidFill>
                  <a:srgbClr val="0070C0"/>
                </a:solidFill>
              </a:rPr>
              <a:t>Must be risk assessed</a:t>
            </a:r>
            <a:endParaRPr lang="en-GB" sz="2800" dirty="0"/>
          </a:p>
        </p:txBody>
      </p:sp>
    </p:spTree>
    <p:extLst>
      <p:ext uri="{BB962C8B-B14F-4D97-AF65-F5344CB8AC3E}">
        <p14:creationId xmlns:p14="http://schemas.microsoft.com/office/powerpoint/2010/main" val="98600493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A42466285</value>
    </field>
    <field name="Objective-Title">
      <value order="0">Clyde College Water Operations - updated 2023</value>
    </field>
    <field name="Objective-Description">
      <value order="0"/>
    </field>
    <field name="Objective-CreationStamp">
      <value order="0">2023-02-08T14:28:55Z</value>
    </field>
    <field name="Objective-IsApproved">
      <value order="0">false</value>
    </field>
    <field name="Objective-IsPublished">
      <value order="0">false</value>
    </field>
    <field name="Objective-DatePublished">
      <value order="0"/>
    </field>
    <field name="Objective-ModificationStamp">
      <value order="0">2023-02-09T12:49:59Z</value>
    </field>
    <field name="Objective-Owner">
      <value order="0">Malcolm, Moira M (U440009)</value>
    </field>
    <field name="Objective-Path">
      <value order="0">Objective Global Folder:SG File Plan:Agriculture, environment and natural resources:Water resources:Water quality:Advice and policy: Water quality:Drinking Water Quality Regulator: Training and Presentations: 2016-2021</value>
    </field>
    <field name="Objective-Parent">
      <value order="0">Drinking Water Quality Regulator: Training and Presentations: 2016-2021</value>
    </field>
    <field name="Objective-State">
      <value order="0">Being Drafted</value>
    </field>
    <field name="Objective-VersionId">
      <value order="0">vA63206369</value>
    </field>
    <field name="Objective-Version">
      <value order="0">0.4</value>
    </field>
    <field name="Objective-VersionNumber">
      <value order="0">4</value>
    </field>
    <field name="Objective-VersionComment">
      <value order="0"/>
    </field>
    <field name="Objective-FileNumber">
      <value order="0">POL/24742</value>
    </field>
    <field name="Objective-Classification">
      <value order="0">OFFICIAL-SENSITIVE</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6021</TotalTime>
  <Words>594</Words>
  <Application>Microsoft Office PowerPoint</Application>
  <PresentationFormat>On-screen Show (4:3)</PresentationFormat>
  <Paragraphs>36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Tahoma</vt:lpstr>
      <vt:lpstr>Default Design</vt:lpstr>
      <vt:lpstr>Raw Water Supplies A Little Piece of History</vt:lpstr>
      <vt:lpstr>SW Raw Water Sources</vt:lpstr>
      <vt:lpstr>SW Raw Water Sources 1</vt:lpstr>
      <vt:lpstr>SW Raw Water Sources 2</vt:lpstr>
      <vt:lpstr>“Could we just lay this pipe across your land..?”</vt:lpstr>
      <vt:lpstr>Sw approach to PWS Networks</vt:lpstr>
      <vt:lpstr>The 2017 PWS Regulations do not apply to:  (a) water introduced into, or supplied through or from, any part of the public water supply system, including water supplied by Scottish Water pursuant to an arrangement under section 6(1)(b) of the Water Services etc. (Scotland) Act 2005,  (b) water supplied by Scottish Water by any other means, including from a tanker or in bottles or containers, and  (c) water supplied with the help of services provided by Scottish Water, as described in section 30 of the Water Industry (Scotland) Act 2002.   For the purposes of this definition a public water supply system is defined in section 28 of the Water Services etc (Scotland) Act 2005 as any and all of the mains and other pipes, water treatment works and other similar infrastructure which are (either or both): (a)vested in Scottish Water; or (b)used by Scottish Water (or a person acting on its behalf or under its authority) in connection with the exercise of Scottish Water's core functions as respects the supply of water. </vt:lpstr>
      <vt:lpstr>The 2017 PWS Regulations do not apply to:  (a) water introduced into, or supplied through or from, any part of the public water supply system, including water supplied by Scottish Water pursuant to an arrangement under section 6(1)(b) of the Water Services etc. (Scotland) Act 2005,  (b) water supplied by Scottish Water by any other means, including from a tanker or in bottles or containers, and  (c) water supplied with the help of services provided by Scottish Water, as described in section 30 of the Water Industry (Scotland) Act 2002.   For the purposes of this definition a public water supply system is defined in section 28 of the Water Services etc (Scotland) Act 2005 as any and all of the mains and other pipes, water treatment works and other similar infrastructure which are (either or both): (a)vested in Scottish Water; or (b)used by Scottish Water (or a person acting on its behalf or under its authority) in connection with the exercise of Scottish Water's core functions as respects the supply of water. </vt:lpstr>
      <vt:lpstr>Implications</vt:lpstr>
      <vt:lpstr>Implications 2</vt:lpstr>
      <vt:lpstr>In the interim</vt:lpstr>
      <vt:lpstr>What Does this mean for LAs?</vt:lpstr>
      <vt:lpstr>Thank You</vt:lpstr>
    </vt:vector>
  </TitlesOfParts>
  <Company>Scottish Executive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Raw Water Supplies</dc:title>
  <dc:creator>David Grzybowski</dc:creator>
  <cp:lastModifiedBy>Claire Henderson</cp:lastModifiedBy>
  <cp:revision>159</cp:revision>
  <cp:lastPrinted>2013-10-08T14:51:23Z</cp:lastPrinted>
  <dcterms:created xsi:type="dcterms:W3CDTF">2012-02-09T08:49:48Z</dcterms:created>
  <dcterms:modified xsi:type="dcterms:W3CDTF">2024-09-24T13:01:40Z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A42466285</vt:lpwstr>
  </property>
  <property fmtid="{D5CDD505-2E9C-101B-9397-08002B2CF9AE}" pid="3" name="Objective-Title">
    <vt:lpwstr>Clyde College Water Operations - updated 2023</vt:lpwstr>
  </property>
  <property fmtid="{D5CDD505-2E9C-101B-9397-08002B2CF9AE}" pid="4" name="Objective-Comment">
    <vt:lpwstr/>
  </property>
  <property fmtid="{D5CDD505-2E9C-101B-9397-08002B2CF9AE}" pid="5" name="Objective-CreationStamp">
    <vt:filetime>2023-02-08T14:28:55Z</vt:filetime>
  </property>
  <property fmtid="{D5CDD505-2E9C-101B-9397-08002B2CF9AE}" pid="6" name="Objective-IsApproved">
    <vt:bool>false</vt:bool>
  </property>
  <property fmtid="{D5CDD505-2E9C-101B-9397-08002B2CF9AE}" pid="7" name="Objective-IsPublished">
    <vt:bool>false</vt:bool>
  </property>
  <property fmtid="{D5CDD505-2E9C-101B-9397-08002B2CF9AE}" pid="8" name="Objective-DatePublished">
    <vt:lpwstr/>
  </property>
  <property fmtid="{D5CDD505-2E9C-101B-9397-08002B2CF9AE}" pid="9" name="Objective-ModificationStamp">
    <vt:filetime>2023-02-09T12:49:59Z</vt:filetime>
  </property>
  <property fmtid="{D5CDD505-2E9C-101B-9397-08002B2CF9AE}" pid="10" name="Objective-Owner">
    <vt:lpwstr>Malcolm, Moira M (U440009)</vt:lpwstr>
  </property>
  <property fmtid="{D5CDD505-2E9C-101B-9397-08002B2CF9AE}" pid="11" name="Objective-Path">
    <vt:lpwstr>Objective Global Folder:SG File Plan:Agriculture, environment and natural resources:Water resources:Water quality:Advice and policy: Water quality:Drinking Water Quality Regulator: Training and Presentations: 2016-2021</vt:lpwstr>
  </property>
  <property fmtid="{D5CDD505-2E9C-101B-9397-08002B2CF9AE}" pid="12" name="Objective-Parent">
    <vt:lpwstr>Drinking Water Quality Regulator: Training and Presentations: 2016-2021</vt:lpwstr>
  </property>
  <property fmtid="{D5CDD505-2E9C-101B-9397-08002B2CF9AE}" pid="13" name="Objective-State">
    <vt:lpwstr>Being Drafted</vt:lpwstr>
  </property>
  <property fmtid="{D5CDD505-2E9C-101B-9397-08002B2CF9AE}" pid="14" name="Objective-Version">
    <vt:lpwstr>0.4</vt:lpwstr>
  </property>
  <property fmtid="{D5CDD505-2E9C-101B-9397-08002B2CF9AE}" pid="15" name="Objective-VersionNumber">
    <vt:r8>4</vt:r8>
  </property>
  <property fmtid="{D5CDD505-2E9C-101B-9397-08002B2CF9AE}" pid="16" name="Objective-VersionComment">
    <vt:lpwstr/>
  </property>
  <property fmtid="{D5CDD505-2E9C-101B-9397-08002B2CF9AE}" pid="17" name="Objective-FileNumber">
    <vt:lpwstr>POL/24742</vt:lpwstr>
  </property>
  <property fmtid="{D5CDD505-2E9C-101B-9397-08002B2CF9AE}" pid="18" name="Objective-Classification">
    <vt:lpwstr>OFFICIAL-SENSITIVE</vt:lpwstr>
  </property>
  <property fmtid="{D5CDD505-2E9C-101B-9397-08002B2CF9AE}" pid="19" name="Objective-Caveats">
    <vt:lpwstr>Caveat for access to SG Fileplan</vt:lpwstr>
  </property>
  <property fmtid="{D5CDD505-2E9C-101B-9397-08002B2CF9AE}" pid="20" name="Objective-Date of Original [system]">
    <vt:lpwstr/>
  </property>
  <property fmtid="{D5CDD505-2E9C-101B-9397-08002B2CF9AE}" pid="21" name="Objective-Date Received [system]">
    <vt:lpwstr/>
  </property>
  <property fmtid="{D5CDD505-2E9C-101B-9397-08002B2CF9AE}" pid="22" name="Objective-SG Web Publication - Category [system]">
    <vt:lpwstr/>
  </property>
  <property fmtid="{D5CDD505-2E9C-101B-9397-08002B2CF9AE}" pid="23" name="Objective-SG Web Publication - Category 2 Classification [system]">
    <vt:lpwstr/>
  </property>
  <property fmtid="{D5CDD505-2E9C-101B-9397-08002B2CF9AE}" pid="24" name="Objective-Description">
    <vt:lpwstr/>
  </property>
  <property fmtid="{D5CDD505-2E9C-101B-9397-08002B2CF9AE}" pid="25" name="Objective-VersionId">
    <vt:lpwstr>vA63206369</vt:lpwstr>
  </property>
  <property fmtid="{D5CDD505-2E9C-101B-9397-08002B2CF9AE}" pid="26" name="Objective-Date of Original">
    <vt:lpwstr/>
  </property>
  <property fmtid="{D5CDD505-2E9C-101B-9397-08002B2CF9AE}" pid="27" name="Objective-Date Received">
    <vt:lpwstr/>
  </property>
  <property fmtid="{D5CDD505-2E9C-101B-9397-08002B2CF9AE}" pid="28" name="Objective-SG Web Publication - Category">
    <vt:lpwstr/>
  </property>
  <property fmtid="{D5CDD505-2E9C-101B-9397-08002B2CF9AE}" pid="29" name="Objective-SG Web Publication - Category 2 Classification">
    <vt:lpwstr/>
  </property>
  <property fmtid="{D5CDD505-2E9C-101B-9397-08002B2CF9AE}" pid="30" name="Objective-Connect Creator">
    <vt:lpwstr/>
  </property>
  <property fmtid="{D5CDD505-2E9C-101B-9397-08002B2CF9AE}" pid="31" name="Objective-Required Redaction">
    <vt:lpwstr/>
  </property>
</Properties>
</file>