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2" r:id="rId6"/>
    <p:sldId id="263" r:id="rId7"/>
    <p:sldId id="265" r:id="rId8"/>
    <p:sldId id="259" r:id="rId9"/>
    <p:sldId id="270" r:id="rId10"/>
    <p:sldId id="275" r:id="rId11"/>
    <p:sldId id="277" r:id="rId12"/>
    <p:sldId id="278" r:id="rId13"/>
    <p:sldId id="269" r:id="rId14"/>
    <p:sldId id="266" r:id="rId15"/>
    <p:sldId id="276" r:id="rId16"/>
    <p:sldId id="257"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445976" initials="HA" lastIdx="1" clrIdx="0">
    <p:extLst>
      <p:ext uri="{19B8F6BF-5375-455C-9EA6-DF929625EA0E}">
        <p15:presenceInfo xmlns:p15="http://schemas.microsoft.com/office/powerpoint/2012/main" userId="U445976" providerId="None"/>
      </p:ext>
    </p:extLst>
  </p:cmAuthor>
  <p:cmAuthor id="2" name="Hollie Armstrong" initials="HA" lastIdx="2" clrIdx="1">
    <p:extLst>
      <p:ext uri="{19B8F6BF-5375-455C-9EA6-DF929625EA0E}">
        <p15:presenceInfo xmlns:p15="http://schemas.microsoft.com/office/powerpoint/2012/main" userId="S-1-5-21-765483983-692928010-316617838-4225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406FC4"/>
    <a:srgbClr val="FFCCCC"/>
    <a:srgbClr val="009900"/>
    <a:srgbClr val="8AB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61" autoAdjust="0"/>
    <p:restoredTop sz="93792" autoAdjust="0"/>
  </p:normalViewPr>
  <p:slideViewPr>
    <p:cSldViewPr snapToGrid="0">
      <p:cViewPr varScale="1">
        <p:scale>
          <a:sx n="62" d="100"/>
          <a:sy n="62" d="100"/>
        </p:scale>
        <p:origin x="960" y="56"/>
      </p:cViewPr>
      <p:guideLst/>
    </p:cSldViewPr>
  </p:slideViewPr>
  <p:outlineViewPr>
    <p:cViewPr>
      <p:scale>
        <a:sx n="33" d="100"/>
        <a:sy n="33" d="100"/>
      </p:scale>
      <p:origin x="0" y="-4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416BA7-2D07-4518-ADD8-B3403ECBCF4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84E4DDD-7059-4416-8816-FCB3A3990701}">
      <dgm:prSet phldrT="[Text]"/>
      <dgm:spPr>
        <a:solidFill>
          <a:srgbClr val="002060"/>
        </a:solidFill>
      </dgm:spPr>
      <dgm:t>
        <a:bodyPr/>
        <a:lstStyle/>
        <a:p>
          <a:r>
            <a:rPr lang="en-GB" b="1" dirty="0">
              <a:latin typeface="Arial" panose="020B0604020202020204" pitchFamily="34" charset="0"/>
              <a:cs typeface="Arial" panose="020B0604020202020204" pitchFamily="34" charset="0"/>
            </a:rPr>
            <a:t>A cost threshold of £50k per property is set to ensure the number of connections is maximised.</a:t>
          </a:r>
          <a:endParaRPr lang="en-US" dirty="0">
            <a:latin typeface="Arial" panose="020B0604020202020204" pitchFamily="34" charset="0"/>
            <a:cs typeface="Arial" panose="020B0604020202020204" pitchFamily="34" charset="0"/>
          </a:endParaRPr>
        </a:p>
      </dgm:t>
    </dgm:pt>
    <dgm:pt modelId="{B5EDE939-C490-4AD7-AF3F-DBE22C1A1192}" type="parTrans" cxnId="{53792553-3F26-4B4D-AD8A-3DCE702D7E49}">
      <dgm:prSet/>
      <dgm:spPr/>
      <dgm:t>
        <a:bodyPr/>
        <a:lstStyle/>
        <a:p>
          <a:endParaRPr lang="en-US">
            <a:latin typeface="Arial" panose="020B0604020202020204" pitchFamily="34" charset="0"/>
            <a:cs typeface="Arial" panose="020B0604020202020204" pitchFamily="34" charset="0"/>
          </a:endParaRPr>
        </a:p>
      </dgm:t>
    </dgm:pt>
    <dgm:pt modelId="{5DA6313A-20A4-4BA3-BBC3-B1F3CBE553E9}" type="sibTrans" cxnId="{53792553-3F26-4B4D-AD8A-3DCE702D7E49}">
      <dgm:prSet/>
      <dgm:spPr/>
      <dgm:t>
        <a:bodyPr/>
        <a:lstStyle/>
        <a:p>
          <a:endParaRPr lang="en-US">
            <a:latin typeface="Arial" panose="020B0604020202020204" pitchFamily="34" charset="0"/>
            <a:cs typeface="Arial" panose="020B0604020202020204" pitchFamily="34" charset="0"/>
          </a:endParaRPr>
        </a:p>
      </dgm:t>
    </dgm:pt>
    <dgm:pt modelId="{2DD28071-BD91-44F1-972D-966EEA2C6BEE}">
      <dgm:prSet/>
      <dgm:spPr>
        <a:solidFill>
          <a:srgbClr val="002060"/>
        </a:solidFill>
      </dgm:spPr>
      <dgm:t>
        <a:bodyPr/>
        <a:lstStyle/>
        <a:p>
          <a:r>
            <a:rPr lang="en-GB" b="1" dirty="0">
              <a:latin typeface="Arial" panose="020B0604020202020204" pitchFamily="34" charset="0"/>
              <a:cs typeface="Arial" panose="020B0604020202020204" pitchFamily="34" charset="0"/>
            </a:rPr>
            <a:t>Three projects proceed to the next phase and that the majority of the £</a:t>
          </a:r>
          <a:r>
            <a:rPr lang="en-GB" b="1" dirty="0" err="1">
              <a:latin typeface="Arial" panose="020B0604020202020204" pitchFamily="34" charset="0"/>
              <a:cs typeface="Arial" panose="020B0604020202020204" pitchFamily="34" charset="0"/>
            </a:rPr>
            <a:t>5m</a:t>
          </a:r>
          <a:r>
            <a:rPr lang="en-GB" b="1" dirty="0">
              <a:latin typeface="Arial" panose="020B0604020202020204" pitchFamily="34" charset="0"/>
              <a:cs typeface="Arial" panose="020B0604020202020204" pitchFamily="34" charset="0"/>
            </a:rPr>
            <a:t> budget for 2022-23 is re-profiled across 2023/24-2026/27. </a:t>
          </a:r>
        </a:p>
      </dgm:t>
    </dgm:pt>
    <dgm:pt modelId="{B164C3D1-03E8-4585-8C44-E07E4F141A5A}" type="parTrans" cxnId="{3101AA9E-F452-4A16-8A7B-1651113A0AF8}">
      <dgm:prSet/>
      <dgm:spPr/>
      <dgm:t>
        <a:bodyPr/>
        <a:lstStyle/>
        <a:p>
          <a:endParaRPr lang="en-US"/>
        </a:p>
      </dgm:t>
    </dgm:pt>
    <dgm:pt modelId="{FF49ADEE-0BDC-406F-9B6B-0A1509F24116}" type="sibTrans" cxnId="{3101AA9E-F452-4A16-8A7B-1651113A0AF8}">
      <dgm:prSet/>
      <dgm:spPr/>
      <dgm:t>
        <a:bodyPr/>
        <a:lstStyle/>
        <a:p>
          <a:endParaRPr lang="en-US"/>
        </a:p>
      </dgm:t>
    </dgm:pt>
    <dgm:pt modelId="{3B9380D3-061E-479C-A53D-255BB04A425C}">
      <dgm:prSet/>
      <dgm:spPr>
        <a:solidFill>
          <a:srgbClr val="002060"/>
        </a:solidFill>
      </dgm:spPr>
      <dgm:t>
        <a:bodyPr/>
        <a:lstStyle/>
        <a:p>
          <a:r>
            <a:rPr lang="en-GB" b="1" dirty="0">
              <a:latin typeface="Arial" panose="020B0604020202020204" pitchFamily="34" charset="0"/>
              <a:cs typeface="Arial" panose="020B0604020202020204" pitchFamily="34" charset="0"/>
            </a:rPr>
            <a:t>A two-year programme should be put in place to carry out Water Impact Assessments (</a:t>
          </a:r>
          <a:r>
            <a:rPr lang="en-GB" b="1" dirty="0" err="1">
              <a:latin typeface="Arial" panose="020B0604020202020204" pitchFamily="34" charset="0"/>
              <a:cs typeface="Arial" panose="020B0604020202020204" pitchFamily="34" charset="0"/>
            </a:rPr>
            <a:t>WIA</a:t>
          </a:r>
          <a:r>
            <a:rPr lang="en-GB" b="1" dirty="0">
              <a:latin typeface="Arial" panose="020B0604020202020204" pitchFamily="34" charset="0"/>
              <a:cs typeface="Arial" panose="020B0604020202020204" pitchFamily="34" charset="0"/>
            </a:rPr>
            <a:t>) for further communities across Aberdeenshire and other regions based on Local Authorities’ recommendations.</a:t>
          </a:r>
        </a:p>
      </dgm:t>
    </dgm:pt>
    <dgm:pt modelId="{A77B2E2C-0ECB-4726-BA1B-752E7E4DED5F}" type="parTrans" cxnId="{B6A809E3-FB1E-408F-81E3-D3BDB5DB91A2}">
      <dgm:prSet/>
      <dgm:spPr/>
      <dgm:t>
        <a:bodyPr/>
        <a:lstStyle/>
        <a:p>
          <a:endParaRPr lang="en-US"/>
        </a:p>
      </dgm:t>
    </dgm:pt>
    <dgm:pt modelId="{0ACA4FAA-3280-49CE-B9CB-12C4B2BAB395}" type="sibTrans" cxnId="{B6A809E3-FB1E-408F-81E3-D3BDB5DB91A2}">
      <dgm:prSet/>
      <dgm:spPr/>
      <dgm:t>
        <a:bodyPr/>
        <a:lstStyle/>
        <a:p>
          <a:endParaRPr lang="en-US"/>
        </a:p>
      </dgm:t>
    </dgm:pt>
    <dgm:pt modelId="{BD056E1A-362A-489F-A333-2F0951C43710}" type="pres">
      <dgm:prSet presAssocID="{41416BA7-2D07-4518-ADD8-B3403ECBCF40}" presName="diagram" presStyleCnt="0">
        <dgm:presLayoutVars>
          <dgm:dir/>
          <dgm:resizeHandles val="exact"/>
        </dgm:presLayoutVars>
      </dgm:prSet>
      <dgm:spPr/>
    </dgm:pt>
    <dgm:pt modelId="{4F19AB81-949A-414E-B164-2F435EBFC1B7}" type="pres">
      <dgm:prSet presAssocID="{984E4DDD-7059-4416-8816-FCB3A3990701}" presName="node" presStyleLbl="node1" presStyleIdx="0" presStyleCnt="3">
        <dgm:presLayoutVars>
          <dgm:bulletEnabled val="1"/>
        </dgm:presLayoutVars>
      </dgm:prSet>
      <dgm:spPr/>
    </dgm:pt>
    <dgm:pt modelId="{A853226D-B572-414A-8F2E-AEE07529906F}" type="pres">
      <dgm:prSet presAssocID="{5DA6313A-20A4-4BA3-BBC3-B1F3CBE553E9}" presName="sibTrans" presStyleCnt="0"/>
      <dgm:spPr/>
    </dgm:pt>
    <dgm:pt modelId="{04328D7F-ACE4-4D00-8F13-FF64F1E8AC12}" type="pres">
      <dgm:prSet presAssocID="{2DD28071-BD91-44F1-972D-966EEA2C6BEE}" presName="node" presStyleLbl="node1" presStyleIdx="1" presStyleCnt="3">
        <dgm:presLayoutVars>
          <dgm:bulletEnabled val="1"/>
        </dgm:presLayoutVars>
      </dgm:prSet>
      <dgm:spPr/>
    </dgm:pt>
    <dgm:pt modelId="{0FAD2E4A-D4CA-474C-9C89-479D83E6EBA6}" type="pres">
      <dgm:prSet presAssocID="{FF49ADEE-0BDC-406F-9B6B-0A1509F24116}" presName="sibTrans" presStyleCnt="0"/>
      <dgm:spPr/>
    </dgm:pt>
    <dgm:pt modelId="{1898BE39-FFFB-4BF3-BCE4-7ED4FDD5641E}" type="pres">
      <dgm:prSet presAssocID="{3B9380D3-061E-479C-A53D-255BB04A425C}" presName="node" presStyleLbl="node1" presStyleIdx="2" presStyleCnt="3">
        <dgm:presLayoutVars>
          <dgm:bulletEnabled val="1"/>
        </dgm:presLayoutVars>
      </dgm:prSet>
      <dgm:spPr/>
    </dgm:pt>
  </dgm:ptLst>
  <dgm:cxnLst>
    <dgm:cxn modelId="{53792553-3F26-4B4D-AD8A-3DCE702D7E49}" srcId="{41416BA7-2D07-4518-ADD8-B3403ECBCF40}" destId="{984E4DDD-7059-4416-8816-FCB3A3990701}" srcOrd="0" destOrd="0" parTransId="{B5EDE939-C490-4AD7-AF3F-DBE22C1A1192}" sibTransId="{5DA6313A-20A4-4BA3-BBC3-B1F3CBE553E9}"/>
    <dgm:cxn modelId="{0399DB90-B3F7-4EEE-9628-E683D2902143}" type="presOf" srcId="{41416BA7-2D07-4518-ADD8-B3403ECBCF40}" destId="{BD056E1A-362A-489F-A333-2F0951C43710}" srcOrd="0" destOrd="0" presId="urn:microsoft.com/office/officeart/2005/8/layout/default"/>
    <dgm:cxn modelId="{3101AA9E-F452-4A16-8A7B-1651113A0AF8}" srcId="{41416BA7-2D07-4518-ADD8-B3403ECBCF40}" destId="{2DD28071-BD91-44F1-972D-966EEA2C6BEE}" srcOrd="1" destOrd="0" parTransId="{B164C3D1-03E8-4585-8C44-E07E4F141A5A}" sibTransId="{FF49ADEE-0BDC-406F-9B6B-0A1509F24116}"/>
    <dgm:cxn modelId="{D0A473D7-5932-4B4F-9F65-0CE1FBD8AD5D}" type="presOf" srcId="{2DD28071-BD91-44F1-972D-966EEA2C6BEE}" destId="{04328D7F-ACE4-4D00-8F13-FF64F1E8AC12}" srcOrd="0" destOrd="0" presId="urn:microsoft.com/office/officeart/2005/8/layout/default"/>
    <dgm:cxn modelId="{DFD1CBDA-979F-404C-B858-FCBA75A49195}" type="presOf" srcId="{3B9380D3-061E-479C-A53D-255BB04A425C}" destId="{1898BE39-FFFB-4BF3-BCE4-7ED4FDD5641E}" srcOrd="0" destOrd="0" presId="urn:microsoft.com/office/officeart/2005/8/layout/default"/>
    <dgm:cxn modelId="{B6A809E3-FB1E-408F-81E3-D3BDB5DB91A2}" srcId="{41416BA7-2D07-4518-ADD8-B3403ECBCF40}" destId="{3B9380D3-061E-479C-A53D-255BB04A425C}" srcOrd="2" destOrd="0" parTransId="{A77B2E2C-0ECB-4726-BA1B-752E7E4DED5F}" sibTransId="{0ACA4FAA-3280-49CE-B9CB-12C4B2BAB395}"/>
    <dgm:cxn modelId="{2B725EEF-F5AB-4D43-852F-6FFBBA065EF1}" type="presOf" srcId="{984E4DDD-7059-4416-8816-FCB3A3990701}" destId="{4F19AB81-949A-414E-B164-2F435EBFC1B7}" srcOrd="0" destOrd="0" presId="urn:microsoft.com/office/officeart/2005/8/layout/default"/>
    <dgm:cxn modelId="{5EB8FF94-E307-4E6F-84C4-976FEB33683E}" type="presParOf" srcId="{BD056E1A-362A-489F-A333-2F0951C43710}" destId="{4F19AB81-949A-414E-B164-2F435EBFC1B7}" srcOrd="0" destOrd="0" presId="urn:microsoft.com/office/officeart/2005/8/layout/default"/>
    <dgm:cxn modelId="{7C58F0CE-EA5F-4720-BA4C-C385BD5146CC}" type="presParOf" srcId="{BD056E1A-362A-489F-A333-2F0951C43710}" destId="{A853226D-B572-414A-8F2E-AEE07529906F}" srcOrd="1" destOrd="0" presId="urn:microsoft.com/office/officeart/2005/8/layout/default"/>
    <dgm:cxn modelId="{E067BDF9-D576-432C-8175-1DD4A47C5C41}" type="presParOf" srcId="{BD056E1A-362A-489F-A333-2F0951C43710}" destId="{04328D7F-ACE4-4D00-8F13-FF64F1E8AC12}" srcOrd="2" destOrd="0" presId="urn:microsoft.com/office/officeart/2005/8/layout/default"/>
    <dgm:cxn modelId="{2AAF8F51-E103-4128-A99F-231C7409E191}" type="presParOf" srcId="{BD056E1A-362A-489F-A333-2F0951C43710}" destId="{0FAD2E4A-D4CA-474C-9C89-479D83E6EBA6}" srcOrd="3" destOrd="0" presId="urn:microsoft.com/office/officeart/2005/8/layout/default"/>
    <dgm:cxn modelId="{BB27FA1B-5F8D-4417-9667-8B35303746C5}" type="presParOf" srcId="{BD056E1A-362A-489F-A333-2F0951C43710}" destId="{1898BE39-FFFB-4BF3-BCE4-7ED4FDD5641E}"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9AB81-949A-414E-B164-2F435EBFC1B7}">
      <dsp:nvSpPr>
        <dsp:cNvPr id="0" name=""/>
        <dsp:cNvSpPr/>
      </dsp:nvSpPr>
      <dsp:spPr>
        <a:xfrm>
          <a:off x="0" y="625391"/>
          <a:ext cx="2161309" cy="1296785"/>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Arial" panose="020B0604020202020204" pitchFamily="34" charset="0"/>
              <a:cs typeface="Arial" panose="020B0604020202020204" pitchFamily="34" charset="0"/>
            </a:rPr>
            <a:t>A cost threshold of £50k per property is set to ensure the number of connections is maximised.</a:t>
          </a:r>
          <a:endParaRPr lang="en-US" sz="1100" kern="1200" dirty="0">
            <a:latin typeface="Arial" panose="020B0604020202020204" pitchFamily="34" charset="0"/>
            <a:cs typeface="Arial" panose="020B0604020202020204" pitchFamily="34" charset="0"/>
          </a:endParaRPr>
        </a:p>
      </dsp:txBody>
      <dsp:txXfrm>
        <a:off x="0" y="625391"/>
        <a:ext cx="2161309" cy="1296785"/>
      </dsp:txXfrm>
    </dsp:sp>
    <dsp:sp modelId="{04328D7F-ACE4-4D00-8F13-FF64F1E8AC12}">
      <dsp:nvSpPr>
        <dsp:cNvPr id="0" name=""/>
        <dsp:cNvSpPr/>
      </dsp:nvSpPr>
      <dsp:spPr>
        <a:xfrm>
          <a:off x="0" y="2138307"/>
          <a:ext cx="2161309" cy="1296785"/>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Arial" panose="020B0604020202020204" pitchFamily="34" charset="0"/>
              <a:cs typeface="Arial" panose="020B0604020202020204" pitchFamily="34" charset="0"/>
            </a:rPr>
            <a:t>Three projects proceed to the next phase and that the majority of the £</a:t>
          </a:r>
          <a:r>
            <a:rPr lang="en-GB" sz="1100" b="1" kern="1200" dirty="0" err="1">
              <a:latin typeface="Arial" panose="020B0604020202020204" pitchFamily="34" charset="0"/>
              <a:cs typeface="Arial" panose="020B0604020202020204" pitchFamily="34" charset="0"/>
            </a:rPr>
            <a:t>5m</a:t>
          </a:r>
          <a:r>
            <a:rPr lang="en-GB" sz="1100" b="1" kern="1200" dirty="0">
              <a:latin typeface="Arial" panose="020B0604020202020204" pitchFamily="34" charset="0"/>
              <a:cs typeface="Arial" panose="020B0604020202020204" pitchFamily="34" charset="0"/>
            </a:rPr>
            <a:t> budget for 2022-23 is re-profiled across 2023/24-2026/27. </a:t>
          </a:r>
        </a:p>
      </dsp:txBody>
      <dsp:txXfrm>
        <a:off x="0" y="2138307"/>
        <a:ext cx="2161309" cy="1296785"/>
      </dsp:txXfrm>
    </dsp:sp>
    <dsp:sp modelId="{1898BE39-FFFB-4BF3-BCE4-7ED4FDD5641E}">
      <dsp:nvSpPr>
        <dsp:cNvPr id="0" name=""/>
        <dsp:cNvSpPr/>
      </dsp:nvSpPr>
      <dsp:spPr>
        <a:xfrm>
          <a:off x="0" y="3651224"/>
          <a:ext cx="2161309" cy="1296785"/>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Arial" panose="020B0604020202020204" pitchFamily="34" charset="0"/>
              <a:cs typeface="Arial" panose="020B0604020202020204" pitchFamily="34" charset="0"/>
            </a:rPr>
            <a:t>A two-year programme should be put in place to carry out Water Impact Assessments (</a:t>
          </a:r>
          <a:r>
            <a:rPr lang="en-GB" sz="1100" b="1" kern="1200" dirty="0" err="1">
              <a:latin typeface="Arial" panose="020B0604020202020204" pitchFamily="34" charset="0"/>
              <a:cs typeface="Arial" panose="020B0604020202020204" pitchFamily="34" charset="0"/>
            </a:rPr>
            <a:t>WIA</a:t>
          </a:r>
          <a:r>
            <a:rPr lang="en-GB" sz="1100" b="1" kern="1200" dirty="0">
              <a:latin typeface="Arial" panose="020B0604020202020204" pitchFamily="34" charset="0"/>
              <a:cs typeface="Arial" panose="020B0604020202020204" pitchFamily="34" charset="0"/>
            </a:rPr>
            <a:t>) for further communities across Aberdeenshire and other regions based on Local Authorities’ recommendations.</a:t>
          </a:r>
        </a:p>
      </dsp:txBody>
      <dsp:txXfrm>
        <a:off x="0" y="3651224"/>
        <a:ext cx="2161309" cy="12967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A88D7-DE76-45A4-9E69-4A7C0BB6A7D6}" type="datetimeFigureOut">
              <a:rPr lang="en-GB" smtClean="0"/>
              <a:t>24/09/2024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61EC50-8681-43AA-97A6-3F29EDABE73D}" type="slidenum">
              <a:rPr lang="en-GB" smtClean="0"/>
              <a:t>‹#›</a:t>
            </a:fld>
            <a:endParaRPr lang="en-GB"/>
          </a:p>
        </p:txBody>
      </p:sp>
    </p:spTree>
    <p:extLst>
      <p:ext uri="{BB962C8B-B14F-4D97-AF65-F5344CB8AC3E}">
        <p14:creationId xmlns:p14="http://schemas.microsoft.com/office/powerpoint/2010/main" val="153905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C61EC50-8681-43AA-97A6-3F29EDABE73D}" type="slidenum">
              <a:rPr lang="en-GB" smtClean="0"/>
              <a:t>2</a:t>
            </a:fld>
            <a:endParaRPr lang="en-GB"/>
          </a:p>
        </p:txBody>
      </p:sp>
    </p:spTree>
    <p:extLst>
      <p:ext uri="{BB962C8B-B14F-4D97-AF65-F5344CB8AC3E}">
        <p14:creationId xmlns:p14="http://schemas.microsoft.com/office/powerpoint/2010/main" val="81629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5C61EC50-8681-43AA-97A6-3F29EDABE73D}" type="slidenum">
              <a:rPr lang="en-GB" smtClean="0"/>
              <a:t>4</a:t>
            </a:fld>
            <a:endParaRPr lang="en-GB"/>
          </a:p>
        </p:txBody>
      </p:sp>
    </p:spTree>
    <p:extLst>
      <p:ext uri="{BB962C8B-B14F-4D97-AF65-F5344CB8AC3E}">
        <p14:creationId xmlns:p14="http://schemas.microsoft.com/office/powerpoint/2010/main" val="381467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61EC50-8681-43AA-97A6-3F29EDABE73D}" type="slidenum">
              <a:rPr lang="en-GB" smtClean="0"/>
              <a:t>5</a:t>
            </a:fld>
            <a:endParaRPr lang="en-GB"/>
          </a:p>
        </p:txBody>
      </p:sp>
    </p:spTree>
    <p:extLst>
      <p:ext uri="{BB962C8B-B14F-4D97-AF65-F5344CB8AC3E}">
        <p14:creationId xmlns:p14="http://schemas.microsoft.com/office/powerpoint/2010/main" val="103420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61EC50-8681-43AA-97A6-3F29EDABE73D}" type="slidenum">
              <a:rPr lang="en-GB" smtClean="0"/>
              <a:t>7</a:t>
            </a:fld>
            <a:endParaRPr lang="en-GB"/>
          </a:p>
        </p:txBody>
      </p:sp>
    </p:spTree>
    <p:extLst>
      <p:ext uri="{BB962C8B-B14F-4D97-AF65-F5344CB8AC3E}">
        <p14:creationId xmlns:p14="http://schemas.microsoft.com/office/powerpoint/2010/main" val="3731818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61EC50-8681-43AA-97A6-3F29EDABE73D}" type="slidenum">
              <a:rPr lang="en-GB" smtClean="0"/>
              <a:t>8</a:t>
            </a:fld>
            <a:endParaRPr lang="en-GB"/>
          </a:p>
        </p:txBody>
      </p:sp>
    </p:spTree>
    <p:extLst>
      <p:ext uri="{BB962C8B-B14F-4D97-AF65-F5344CB8AC3E}">
        <p14:creationId xmlns:p14="http://schemas.microsoft.com/office/powerpoint/2010/main" val="15377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baseline="0" dirty="0"/>
          </a:p>
        </p:txBody>
      </p:sp>
      <p:sp>
        <p:nvSpPr>
          <p:cNvPr id="4" name="Slide Number Placeholder 3"/>
          <p:cNvSpPr>
            <a:spLocks noGrp="1"/>
          </p:cNvSpPr>
          <p:nvPr>
            <p:ph type="sldNum" sz="quarter" idx="10"/>
          </p:nvPr>
        </p:nvSpPr>
        <p:spPr/>
        <p:txBody>
          <a:bodyPr/>
          <a:lstStyle/>
          <a:p>
            <a:fld id="{5C61EC50-8681-43AA-97A6-3F29EDABE73D}" type="slidenum">
              <a:rPr lang="en-GB" smtClean="0"/>
              <a:t>11</a:t>
            </a:fld>
            <a:endParaRPr lang="en-GB"/>
          </a:p>
        </p:txBody>
      </p:sp>
    </p:spTree>
    <p:extLst>
      <p:ext uri="{BB962C8B-B14F-4D97-AF65-F5344CB8AC3E}">
        <p14:creationId xmlns:p14="http://schemas.microsoft.com/office/powerpoint/2010/main" val="4023309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baseline="0" dirty="0"/>
          </a:p>
        </p:txBody>
      </p:sp>
      <p:sp>
        <p:nvSpPr>
          <p:cNvPr id="4" name="Slide Number Placeholder 3"/>
          <p:cNvSpPr>
            <a:spLocks noGrp="1"/>
          </p:cNvSpPr>
          <p:nvPr>
            <p:ph type="sldNum" sz="quarter" idx="10"/>
          </p:nvPr>
        </p:nvSpPr>
        <p:spPr/>
        <p:txBody>
          <a:bodyPr/>
          <a:lstStyle/>
          <a:p>
            <a:fld id="{5C61EC50-8681-43AA-97A6-3F29EDABE73D}" type="slidenum">
              <a:rPr lang="en-GB" smtClean="0"/>
              <a:t>12</a:t>
            </a:fld>
            <a:endParaRPr lang="en-GB"/>
          </a:p>
        </p:txBody>
      </p:sp>
    </p:spTree>
    <p:extLst>
      <p:ext uri="{BB962C8B-B14F-4D97-AF65-F5344CB8AC3E}">
        <p14:creationId xmlns:p14="http://schemas.microsoft.com/office/powerpoint/2010/main" val="135742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AC8422F-7C75-453A-8591-43B372B1D92C}"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74319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C8422F-7C75-453A-8591-43B372B1D92C}"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252511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C8422F-7C75-453A-8591-43B372B1D92C}"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3931967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AC8422F-7C75-453A-8591-43B372B1D92C}"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49011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C8422F-7C75-453A-8591-43B372B1D92C}"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191357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AC8422F-7C75-453A-8591-43B372B1D92C}"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363531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AC8422F-7C75-453A-8591-43B372B1D92C}" type="datetimeFigureOut">
              <a:rPr lang="en-GB" smtClean="0"/>
              <a:t>24/09/2024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158659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AC8422F-7C75-453A-8591-43B372B1D92C}" type="datetimeFigureOut">
              <a:rPr lang="en-GB" smtClean="0"/>
              <a:t>24/09/2024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118302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8422F-7C75-453A-8591-43B372B1D92C}" type="datetimeFigureOut">
              <a:rPr lang="en-GB" smtClean="0"/>
              <a:t>24/09/2024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252087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C8422F-7C75-453A-8591-43B372B1D92C}"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2724152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C8422F-7C75-453A-8591-43B372B1D92C}"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4BF2EC-EBFA-4BE3-9672-3B6FD533B457}" type="slidenum">
              <a:rPr lang="en-GB" smtClean="0"/>
              <a:t>‹#›</a:t>
            </a:fld>
            <a:endParaRPr lang="en-GB"/>
          </a:p>
        </p:txBody>
      </p:sp>
    </p:spTree>
    <p:extLst>
      <p:ext uri="{BB962C8B-B14F-4D97-AF65-F5344CB8AC3E}">
        <p14:creationId xmlns:p14="http://schemas.microsoft.com/office/powerpoint/2010/main" val="98856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8422F-7C75-453A-8591-43B372B1D92C}" type="datetimeFigureOut">
              <a:rPr lang="en-GB" smtClean="0"/>
              <a:t>24/09/2024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BF2EC-EBFA-4BE3-9672-3B6FD533B457}" type="slidenum">
              <a:rPr lang="en-GB" smtClean="0"/>
              <a:t>‹#›</a:t>
            </a:fld>
            <a:endParaRPr lang="en-GB"/>
          </a:p>
        </p:txBody>
      </p:sp>
    </p:spTree>
    <p:extLst>
      <p:ext uri="{BB962C8B-B14F-4D97-AF65-F5344CB8AC3E}">
        <p14:creationId xmlns:p14="http://schemas.microsoft.com/office/powerpoint/2010/main" val="3450307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8DA9A7-DFC4-1501-F278-CAED4164AC49}"/>
              </a:ext>
            </a:extLst>
          </p:cNvPr>
          <p:cNvSpPr txBox="1">
            <a:spLocks noGrp="1"/>
          </p:cNvSpPr>
          <p:nvPr>
            <p:ph type="title" idx="4294967295"/>
          </p:nvPr>
        </p:nvSpPr>
        <p:spPr>
          <a:xfrm>
            <a:off x="3710805" y="1493985"/>
            <a:ext cx="4770389" cy="3539430"/>
          </a:xfrm>
          <a:prstGeom prst="rect">
            <a:avLst/>
          </a:prstGeom>
          <a:noFill/>
          <a:ln>
            <a:noFill/>
            <a:prstDash/>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Private Water Supplies Connections Project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Hollie Armstrong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Scottish Government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Drinking Water Policy</a:t>
            </a: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41856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C183D7F6-B498-43B3-948B-1728B52AA6E4}">
                <adec:decorative xmlns:adec="http://schemas.microsoft.com/office/drawing/2017/decorative" val="1"/>
              </a:ext>
            </a:extLst>
          </p:cNvPr>
          <p:cNvSpPr/>
          <p:nvPr/>
        </p:nvSpPr>
        <p:spPr>
          <a:xfrm>
            <a:off x="2753360" y="1033059"/>
            <a:ext cx="6268720" cy="56014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GB" sz="1100" i="1" dirty="0">
                <a:solidFill>
                  <a:srgbClr val="002060"/>
                </a:solidFill>
                <a:latin typeface="Arial" panose="020B0604020202020204" pitchFamily="34" charset="0"/>
                <a:cs typeface="Arial" panose="020B0604020202020204" pitchFamily="34" charset="0"/>
              </a:rPr>
              <a:t>*There is a wide variation in Scottish Water’s indicative costs, reflecting the length of mains required and geography. The majority of these are below £50k per property. This does not include costs of laying supply pipes across private land between houses and the water mains as this falls to the householder. Given work already completed to map PWS against water mains, we are aware of numerous properties in close proximity to existing water mains which should also fall within the £50k threshold. </a:t>
            </a:r>
          </a:p>
        </p:txBody>
      </p:sp>
      <p:pic>
        <p:nvPicPr>
          <p:cNvPr id="30" name="Picture 29">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969467" y="1308589"/>
            <a:ext cx="4307365" cy="4170362"/>
          </a:xfrm>
          <a:prstGeom prst="rect">
            <a:avLst/>
          </a:prstGeom>
          <a:ln>
            <a:solidFill>
              <a:schemeClr val="accent1"/>
            </a:solidFill>
          </a:ln>
        </p:spPr>
      </p:pic>
      <p:grpSp>
        <p:nvGrpSpPr>
          <p:cNvPr id="12" name="Group 11">
            <a:extLst>
              <a:ext uri="{C183D7F6-B498-43B3-948B-1728B52AA6E4}">
                <adec:decorative xmlns:adec="http://schemas.microsoft.com/office/drawing/2017/decorative" val="1"/>
              </a:ext>
            </a:extLst>
          </p:cNvPr>
          <p:cNvGrpSpPr/>
          <p:nvPr/>
        </p:nvGrpSpPr>
        <p:grpSpPr>
          <a:xfrm>
            <a:off x="6270665" y="3750"/>
            <a:ext cx="5925131" cy="679055"/>
            <a:chOff x="1484499" y="76"/>
            <a:chExt cx="2281873" cy="1369123"/>
          </a:xfrm>
          <a:solidFill>
            <a:schemeClr val="bg2"/>
          </a:solidFill>
        </p:grpSpPr>
        <p:sp>
          <p:nvSpPr>
            <p:cNvPr id="13" name="Rectangle 12"/>
            <p:cNvSpPr/>
            <p:nvPr/>
          </p:nvSpPr>
          <p:spPr>
            <a:xfrm>
              <a:off x="1484499" y="76"/>
              <a:ext cx="2281873" cy="1369123"/>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4" name="TextBox 13"/>
            <p:cNvSpPr txBox="1"/>
            <p:nvPr/>
          </p:nvSpPr>
          <p:spPr>
            <a:xfrm>
              <a:off x="1484499" y="76"/>
              <a:ext cx="2281873" cy="136912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solidFill>
                    <a:schemeClr val="accent5"/>
                  </a:solidFill>
                  <a:latin typeface="Arial" panose="020B0604020202020204" pitchFamily="34" charset="0"/>
                  <a:cs typeface="Arial" panose="020B0604020202020204" pitchFamily="34" charset="0"/>
                </a:rPr>
                <a:t>Purpose: to begin a programme to connect communities reliant on PWS that are affected by water scarcity to public water mains.</a:t>
              </a:r>
            </a:p>
          </p:txBody>
        </p:sp>
      </p:grpSp>
      <p:sp>
        <p:nvSpPr>
          <p:cNvPr id="5" name="Rectangle 4">
            <a:extLst>
              <a:ext uri="{C183D7F6-B498-43B3-948B-1728B52AA6E4}">
                <adec:decorative xmlns:adec="http://schemas.microsoft.com/office/drawing/2017/decorative" val="1"/>
              </a:ext>
            </a:extLst>
          </p:cNvPr>
          <p:cNvSpPr/>
          <p:nvPr/>
        </p:nvSpPr>
        <p:spPr>
          <a:xfrm>
            <a:off x="0" y="-9797"/>
            <a:ext cx="5755640" cy="1015663"/>
          </a:xfrm>
          <a:prstGeom prst="rect">
            <a:avLst/>
          </a:prstGeom>
        </p:spPr>
        <p:txBody>
          <a:bodyPr wrap="square">
            <a:spAutoFit/>
          </a:bodyPr>
          <a:lstStyle/>
          <a:p>
            <a:r>
              <a:rPr lang="en-GB" sz="2000" b="1" dirty="0">
                <a:solidFill>
                  <a:schemeClr val="accent5"/>
                </a:solidFill>
                <a:latin typeface="Arial" panose="020B0604020202020204" pitchFamily="34" charset="0"/>
                <a:cs typeface="Arial" panose="020B0604020202020204" pitchFamily="34" charset="0"/>
              </a:rPr>
              <a:t>Water Scarcity:</a:t>
            </a:r>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Private Water Supply </a:t>
            </a:r>
          </a:p>
          <a:p>
            <a:r>
              <a:rPr lang="en-GB" sz="2000" dirty="0">
                <a:latin typeface="Arial" panose="020B0604020202020204" pitchFamily="34" charset="0"/>
                <a:cs typeface="Arial" panose="020B0604020202020204" pitchFamily="34" charset="0"/>
              </a:rPr>
              <a:t>First Time Connections </a:t>
            </a:r>
            <a:r>
              <a:rPr lang="en-GB" sz="2000" dirty="0" err="1">
                <a:latin typeface="Arial" panose="020B0604020202020204" pitchFamily="34" charset="0"/>
                <a:cs typeface="Arial" panose="020B0604020202020204" pitchFamily="34" charset="0"/>
              </a:rPr>
              <a:t>Poject</a:t>
            </a:r>
            <a:endParaRPr lang="en-GB" sz="2000" dirty="0">
              <a:latin typeface="Arial" panose="020B0604020202020204" pitchFamily="34" charset="0"/>
              <a:cs typeface="Arial" panose="020B0604020202020204" pitchFamily="34" charset="0"/>
            </a:endParaRPr>
          </a:p>
        </p:txBody>
      </p:sp>
      <p:graphicFrame>
        <p:nvGraphicFramePr>
          <p:cNvPr id="6" name="Diagram 5">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697651391"/>
              </p:ext>
            </p:extLst>
          </p:nvPr>
        </p:nvGraphicFramePr>
        <p:xfrm>
          <a:off x="9661234" y="1334411"/>
          <a:ext cx="2161309" cy="5573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a:extLst>
              <a:ext uri="{C183D7F6-B498-43B3-948B-1728B52AA6E4}">
                <adec:decorative xmlns:adec="http://schemas.microsoft.com/office/drawing/2017/decorative" val="1"/>
              </a:ext>
            </a:extLst>
          </p:cNvPr>
          <p:cNvSpPr txBox="1">
            <a:spLocks noGrp="1"/>
          </p:cNvSpPr>
          <p:nvPr>
            <p:ph type="title" idx="4294967295"/>
          </p:nvPr>
        </p:nvSpPr>
        <p:spPr>
          <a:xfrm>
            <a:off x="9522688" y="1485798"/>
            <a:ext cx="24384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Recommendations</a:t>
            </a:r>
          </a:p>
        </p:txBody>
      </p:sp>
      <p:sp>
        <p:nvSpPr>
          <p:cNvPr id="32" name="Rectangle 31">
            <a:extLst>
              <a:ext uri="{C183D7F6-B498-43B3-948B-1728B52AA6E4}">
                <adec:decorative xmlns:adec="http://schemas.microsoft.com/office/drawing/2017/decorative" val="1"/>
              </a:ext>
            </a:extLst>
          </p:cNvPr>
          <p:cNvSpPr/>
          <p:nvPr/>
        </p:nvSpPr>
        <p:spPr>
          <a:xfrm>
            <a:off x="7674596" y="1321226"/>
            <a:ext cx="1145855" cy="744335"/>
          </a:xfrm>
          <a:prstGeom prst="rect">
            <a:avLst/>
          </a:prstGeom>
          <a:solidFill>
            <a:schemeClr val="bg1">
              <a:lumMod val="6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rgbClr val="002060"/>
                </a:solidFill>
                <a:latin typeface="Arial" panose="020B0604020202020204" pitchFamily="34" charset="0"/>
                <a:cs typeface="Arial" panose="020B0604020202020204" pitchFamily="34" charset="0"/>
              </a:rPr>
              <a:t>Cottown </a:t>
            </a:r>
            <a:r>
              <a:rPr lang="en-GB" sz="1200" b="1" dirty="0" err="1">
                <a:solidFill>
                  <a:srgbClr val="002060"/>
                </a:solidFill>
                <a:latin typeface="Arial" panose="020B0604020202020204" pitchFamily="34" charset="0"/>
                <a:cs typeface="Arial" panose="020B0604020202020204" pitchFamily="34" charset="0"/>
              </a:rPr>
              <a:t>Methlick</a:t>
            </a:r>
            <a:endParaRPr lang="en-GB" sz="1200" b="1" dirty="0">
              <a:solidFill>
                <a:srgbClr val="002060"/>
              </a:solidFill>
              <a:latin typeface="Arial" panose="020B0604020202020204" pitchFamily="34" charset="0"/>
              <a:cs typeface="Arial" panose="020B0604020202020204" pitchFamily="34" charset="0"/>
            </a:endParaRPr>
          </a:p>
          <a:p>
            <a:pPr algn="ctr"/>
            <a:r>
              <a:rPr lang="en-GB" sz="1200" dirty="0">
                <a:solidFill>
                  <a:srgbClr val="002060"/>
                </a:solidFill>
                <a:latin typeface="Arial" panose="020B0604020202020204" pitchFamily="34" charset="0"/>
                <a:cs typeface="Arial" panose="020B0604020202020204" pitchFamily="34" charset="0"/>
              </a:rPr>
              <a:t>15 properties</a:t>
            </a:r>
          </a:p>
          <a:p>
            <a:pPr algn="ctr"/>
            <a:r>
              <a:rPr lang="en-GB" sz="1200" dirty="0">
                <a:solidFill>
                  <a:srgbClr val="002060"/>
                </a:solidFill>
                <a:latin typeface="Arial" panose="020B0604020202020204" pitchFamily="34" charset="0"/>
                <a:cs typeface="Arial" panose="020B0604020202020204" pitchFamily="34" charset="0"/>
              </a:rPr>
              <a:t>£</a:t>
            </a:r>
            <a:r>
              <a:rPr lang="en-GB" sz="1200" dirty="0" err="1">
                <a:solidFill>
                  <a:srgbClr val="002060"/>
                </a:solidFill>
                <a:latin typeface="Arial" panose="020B0604020202020204" pitchFamily="34" charset="0"/>
                <a:cs typeface="Arial" panose="020B0604020202020204" pitchFamily="34" charset="0"/>
              </a:rPr>
              <a:t>400k</a:t>
            </a:r>
            <a:r>
              <a:rPr lang="en-GB" sz="1200" dirty="0">
                <a:solidFill>
                  <a:srgbClr val="002060"/>
                </a:solidFill>
                <a:latin typeface="Arial" panose="020B0604020202020204" pitchFamily="34" charset="0"/>
                <a:cs typeface="Arial" panose="020B0604020202020204" pitchFamily="34" charset="0"/>
              </a:rPr>
              <a:t> </a:t>
            </a:r>
          </a:p>
        </p:txBody>
      </p:sp>
      <p:sp>
        <p:nvSpPr>
          <p:cNvPr id="18" name="Rectangle 17">
            <a:extLst>
              <a:ext uri="{C183D7F6-B498-43B3-948B-1728B52AA6E4}">
                <adec:decorative xmlns:adec="http://schemas.microsoft.com/office/drawing/2017/decorative" val="1"/>
              </a:ext>
            </a:extLst>
          </p:cNvPr>
          <p:cNvSpPr/>
          <p:nvPr/>
        </p:nvSpPr>
        <p:spPr>
          <a:xfrm>
            <a:off x="7674596" y="3876904"/>
            <a:ext cx="1145855" cy="744335"/>
          </a:xfrm>
          <a:prstGeom prst="rect">
            <a:avLst/>
          </a:prstGeom>
          <a:solidFill>
            <a:schemeClr val="bg2">
              <a:lumMod val="75000"/>
            </a:schemeClr>
          </a:solid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rgbClr val="002060"/>
                </a:solidFill>
                <a:latin typeface="Arial" panose="020B0604020202020204" pitchFamily="34" charset="0"/>
                <a:cs typeface="Arial" panose="020B0604020202020204" pitchFamily="34" charset="0"/>
              </a:rPr>
              <a:t>Milton of </a:t>
            </a:r>
            <a:r>
              <a:rPr lang="en-GB" sz="1200" b="1" dirty="0" err="1">
                <a:solidFill>
                  <a:srgbClr val="002060"/>
                </a:solidFill>
                <a:latin typeface="Arial" panose="020B0604020202020204" pitchFamily="34" charset="0"/>
                <a:cs typeface="Arial" panose="020B0604020202020204" pitchFamily="34" charset="0"/>
              </a:rPr>
              <a:t>Cushnie</a:t>
            </a:r>
            <a:endParaRPr lang="en-GB" sz="1200" b="1" dirty="0">
              <a:solidFill>
                <a:srgbClr val="002060"/>
              </a:solidFill>
              <a:latin typeface="Arial" panose="020B0604020202020204" pitchFamily="34" charset="0"/>
              <a:cs typeface="Arial" panose="020B0604020202020204" pitchFamily="34" charset="0"/>
            </a:endParaRPr>
          </a:p>
          <a:p>
            <a:pPr algn="ctr"/>
            <a:r>
              <a:rPr lang="en-GB" sz="1200" dirty="0">
                <a:solidFill>
                  <a:srgbClr val="002060"/>
                </a:solidFill>
                <a:latin typeface="Arial" panose="020B0604020202020204" pitchFamily="34" charset="0"/>
                <a:cs typeface="Arial" panose="020B0604020202020204" pitchFamily="34" charset="0"/>
              </a:rPr>
              <a:t>65 properties</a:t>
            </a:r>
          </a:p>
          <a:p>
            <a:pPr algn="ctr"/>
            <a:r>
              <a:rPr lang="en-GB" sz="1200" dirty="0">
                <a:solidFill>
                  <a:srgbClr val="002060"/>
                </a:solidFill>
                <a:latin typeface="Arial" panose="020B0604020202020204" pitchFamily="34" charset="0"/>
                <a:cs typeface="Arial" panose="020B0604020202020204" pitchFamily="34" charset="0"/>
              </a:rPr>
              <a:t>£</a:t>
            </a:r>
            <a:r>
              <a:rPr lang="en-GB" sz="1200" dirty="0" err="1">
                <a:solidFill>
                  <a:srgbClr val="002060"/>
                </a:solidFill>
                <a:latin typeface="Arial" panose="020B0604020202020204" pitchFamily="34" charset="0"/>
                <a:cs typeface="Arial" panose="020B0604020202020204" pitchFamily="34" charset="0"/>
              </a:rPr>
              <a:t>2.7m</a:t>
            </a:r>
            <a:r>
              <a:rPr lang="en-GB" sz="1200" dirty="0">
                <a:solidFill>
                  <a:srgbClr val="002060"/>
                </a:solidFill>
                <a:latin typeface="Arial" panose="020B0604020202020204" pitchFamily="34" charset="0"/>
                <a:cs typeface="Arial" panose="020B0604020202020204" pitchFamily="34" charset="0"/>
              </a:rPr>
              <a:t> </a:t>
            </a:r>
          </a:p>
        </p:txBody>
      </p:sp>
      <p:sp>
        <p:nvSpPr>
          <p:cNvPr id="19" name="Rectangle 18">
            <a:extLst>
              <a:ext uri="{C183D7F6-B498-43B3-948B-1728B52AA6E4}">
                <adec:decorative xmlns:adec="http://schemas.microsoft.com/office/drawing/2017/decorative" val="1"/>
              </a:ext>
            </a:extLst>
          </p:cNvPr>
          <p:cNvSpPr/>
          <p:nvPr/>
        </p:nvSpPr>
        <p:spPr>
          <a:xfrm>
            <a:off x="2969467" y="1302974"/>
            <a:ext cx="2529840" cy="12700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5"/>
                </a:solidFill>
                <a:latin typeface="Arial" panose="020B0604020202020204" pitchFamily="34" charset="0"/>
                <a:cs typeface="Arial" panose="020B0604020202020204" pitchFamily="34" charset="0"/>
              </a:rPr>
              <a:t>Indicative cost to extend mains network*</a:t>
            </a:r>
            <a:endParaRPr lang="en-GB" dirty="0">
              <a:solidFill>
                <a:schemeClr val="accent5"/>
              </a:solidFill>
              <a:latin typeface="Arial" panose="020B0604020202020204" pitchFamily="34" charset="0"/>
              <a:cs typeface="Arial" panose="020B0604020202020204" pitchFamily="34" charset="0"/>
            </a:endParaRPr>
          </a:p>
        </p:txBody>
      </p:sp>
      <p:cxnSp>
        <p:nvCxnSpPr>
          <p:cNvPr id="21" name="Straight Connector 20">
            <a:extLst>
              <a:ext uri="{C183D7F6-B498-43B3-948B-1728B52AA6E4}">
                <adec:decorative xmlns:adec="http://schemas.microsoft.com/office/drawing/2017/decorative" val="1"/>
              </a:ext>
            </a:extLst>
          </p:cNvPr>
          <p:cNvCxnSpPr>
            <a:stCxn id="18" idx="1"/>
          </p:cNvCxnSpPr>
          <p:nvPr/>
        </p:nvCxnSpPr>
        <p:spPr>
          <a:xfrm flipH="1" flipV="1">
            <a:off x="5247640" y="3289626"/>
            <a:ext cx="2426956" cy="959446"/>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sp>
        <p:nvSpPr>
          <p:cNvPr id="22" name="Rectangle 21">
            <a:extLst>
              <a:ext uri="{C183D7F6-B498-43B3-948B-1728B52AA6E4}">
                <adec:decorative xmlns:adec="http://schemas.microsoft.com/office/drawing/2017/decorative" val="1"/>
              </a:ext>
            </a:extLst>
          </p:cNvPr>
          <p:cNvSpPr/>
          <p:nvPr/>
        </p:nvSpPr>
        <p:spPr>
          <a:xfrm>
            <a:off x="7675794" y="2166299"/>
            <a:ext cx="1145855" cy="744335"/>
          </a:xfrm>
          <a:prstGeom prst="rect">
            <a:avLst/>
          </a:prstGeom>
          <a:solidFill>
            <a:schemeClr val="bg1">
              <a:lumMod val="6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rgbClr val="002060"/>
                </a:solidFill>
                <a:latin typeface="Arial" panose="020B0604020202020204" pitchFamily="34" charset="0"/>
                <a:cs typeface="Arial" panose="020B0604020202020204" pitchFamily="34" charset="0"/>
              </a:rPr>
              <a:t>Tillyfourie</a:t>
            </a:r>
            <a:endParaRPr lang="en-GB" sz="1200" b="1" dirty="0">
              <a:solidFill>
                <a:srgbClr val="002060"/>
              </a:solidFill>
              <a:latin typeface="Arial" panose="020B0604020202020204" pitchFamily="34" charset="0"/>
              <a:cs typeface="Arial" panose="020B0604020202020204" pitchFamily="34" charset="0"/>
            </a:endParaRPr>
          </a:p>
          <a:p>
            <a:pPr algn="ctr"/>
            <a:r>
              <a:rPr lang="en-GB" sz="1200" dirty="0">
                <a:solidFill>
                  <a:srgbClr val="002060"/>
                </a:solidFill>
                <a:latin typeface="Arial" panose="020B0604020202020204" pitchFamily="34" charset="0"/>
                <a:cs typeface="Arial" panose="020B0604020202020204" pitchFamily="34" charset="0"/>
              </a:rPr>
              <a:t>59 properties</a:t>
            </a:r>
          </a:p>
          <a:p>
            <a:pPr algn="ctr"/>
            <a:r>
              <a:rPr lang="en-GB" sz="1200" dirty="0">
                <a:solidFill>
                  <a:srgbClr val="002060"/>
                </a:solidFill>
                <a:latin typeface="Arial" panose="020B0604020202020204" pitchFamily="34" charset="0"/>
                <a:cs typeface="Arial" panose="020B0604020202020204" pitchFamily="34" charset="0"/>
              </a:rPr>
              <a:t>£</a:t>
            </a:r>
            <a:r>
              <a:rPr lang="en-GB" sz="1200" dirty="0" err="1">
                <a:solidFill>
                  <a:srgbClr val="002060"/>
                </a:solidFill>
                <a:latin typeface="Arial" panose="020B0604020202020204" pitchFamily="34" charset="0"/>
                <a:cs typeface="Arial" panose="020B0604020202020204" pitchFamily="34" charset="0"/>
              </a:rPr>
              <a:t>110k</a:t>
            </a:r>
            <a:r>
              <a:rPr lang="en-GB" sz="1200" dirty="0">
                <a:solidFill>
                  <a:srgbClr val="002060"/>
                </a:solidFill>
                <a:latin typeface="Arial" panose="020B0604020202020204" pitchFamily="34" charset="0"/>
                <a:cs typeface="Arial" panose="020B0604020202020204" pitchFamily="34" charset="0"/>
              </a:rPr>
              <a:t> </a:t>
            </a:r>
          </a:p>
        </p:txBody>
      </p:sp>
      <p:cxnSp>
        <p:nvCxnSpPr>
          <p:cNvPr id="23" name="Straight Connector 22">
            <a:extLst>
              <a:ext uri="{C183D7F6-B498-43B3-948B-1728B52AA6E4}">
                <adec:decorative xmlns:adec="http://schemas.microsoft.com/office/drawing/2017/decorative" val="1"/>
              </a:ext>
            </a:extLst>
          </p:cNvPr>
          <p:cNvCxnSpPr>
            <a:stCxn id="22" idx="1"/>
          </p:cNvCxnSpPr>
          <p:nvPr/>
        </p:nvCxnSpPr>
        <p:spPr>
          <a:xfrm flipH="1">
            <a:off x="5637853" y="2538467"/>
            <a:ext cx="2037941" cy="703355"/>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sp>
        <p:nvSpPr>
          <p:cNvPr id="26" name="Rectangle 25">
            <a:extLst>
              <a:ext uri="{C183D7F6-B498-43B3-948B-1728B52AA6E4}">
                <adec:decorative xmlns:adec="http://schemas.microsoft.com/office/drawing/2017/decorative" val="1"/>
              </a:ext>
            </a:extLst>
          </p:cNvPr>
          <p:cNvSpPr/>
          <p:nvPr/>
        </p:nvSpPr>
        <p:spPr>
          <a:xfrm>
            <a:off x="7674596" y="3021602"/>
            <a:ext cx="1145855" cy="744335"/>
          </a:xfrm>
          <a:prstGeom prst="rect">
            <a:avLst/>
          </a:prstGeom>
          <a:solidFill>
            <a:schemeClr val="bg2">
              <a:lumMod val="7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rgbClr val="002060"/>
                </a:solidFill>
                <a:latin typeface="Arial" panose="020B0604020202020204" pitchFamily="34" charset="0"/>
                <a:cs typeface="Arial" panose="020B0604020202020204" pitchFamily="34" charset="0"/>
              </a:rPr>
              <a:t>Comers, </a:t>
            </a:r>
            <a:r>
              <a:rPr lang="en-GB" sz="1200" b="1" dirty="0" err="1">
                <a:solidFill>
                  <a:srgbClr val="002060"/>
                </a:solidFill>
                <a:latin typeface="Arial" panose="020B0604020202020204" pitchFamily="34" charset="0"/>
                <a:cs typeface="Arial" panose="020B0604020202020204" pitchFamily="34" charset="0"/>
              </a:rPr>
              <a:t>Midmar</a:t>
            </a:r>
            <a:endParaRPr lang="en-GB" sz="1200" b="1" dirty="0">
              <a:solidFill>
                <a:srgbClr val="002060"/>
              </a:solidFill>
              <a:latin typeface="Arial" panose="020B0604020202020204" pitchFamily="34" charset="0"/>
              <a:cs typeface="Arial" panose="020B0604020202020204" pitchFamily="34" charset="0"/>
            </a:endParaRPr>
          </a:p>
          <a:p>
            <a:pPr algn="ctr"/>
            <a:r>
              <a:rPr lang="en-GB" sz="1200" dirty="0">
                <a:solidFill>
                  <a:srgbClr val="002060"/>
                </a:solidFill>
                <a:latin typeface="Arial" panose="020B0604020202020204" pitchFamily="34" charset="0"/>
                <a:cs typeface="Arial" panose="020B0604020202020204" pitchFamily="34" charset="0"/>
              </a:rPr>
              <a:t>24 properties</a:t>
            </a:r>
          </a:p>
          <a:p>
            <a:pPr algn="ctr"/>
            <a:r>
              <a:rPr lang="en-GB" sz="1200" dirty="0">
                <a:solidFill>
                  <a:srgbClr val="002060"/>
                </a:solidFill>
                <a:latin typeface="Arial" panose="020B0604020202020204" pitchFamily="34" charset="0"/>
                <a:cs typeface="Arial" panose="020B0604020202020204" pitchFamily="34" charset="0"/>
              </a:rPr>
              <a:t>£</a:t>
            </a:r>
            <a:r>
              <a:rPr lang="en-GB" sz="1200" dirty="0" err="1">
                <a:solidFill>
                  <a:srgbClr val="002060"/>
                </a:solidFill>
                <a:latin typeface="Arial" panose="020B0604020202020204" pitchFamily="34" charset="0"/>
                <a:cs typeface="Arial" panose="020B0604020202020204" pitchFamily="34" charset="0"/>
              </a:rPr>
              <a:t>1.3m</a:t>
            </a:r>
            <a:endParaRPr lang="en-GB" sz="1200" dirty="0">
              <a:solidFill>
                <a:srgbClr val="002060"/>
              </a:solidFill>
              <a:latin typeface="Arial" panose="020B0604020202020204" pitchFamily="34" charset="0"/>
              <a:cs typeface="Arial" panose="020B0604020202020204" pitchFamily="34" charset="0"/>
            </a:endParaRPr>
          </a:p>
        </p:txBody>
      </p:sp>
      <p:cxnSp>
        <p:nvCxnSpPr>
          <p:cNvPr id="27" name="Straight Connector 26">
            <a:extLst>
              <a:ext uri="{C183D7F6-B498-43B3-948B-1728B52AA6E4}">
                <adec:decorative xmlns:adec="http://schemas.microsoft.com/office/drawing/2017/decorative" val="1"/>
              </a:ext>
            </a:extLst>
          </p:cNvPr>
          <p:cNvCxnSpPr>
            <a:stCxn id="26" idx="1"/>
          </p:cNvCxnSpPr>
          <p:nvPr/>
        </p:nvCxnSpPr>
        <p:spPr>
          <a:xfrm flipH="1" flipV="1">
            <a:off x="5755640" y="3360384"/>
            <a:ext cx="1918956" cy="33386"/>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C183D7F6-B498-43B3-948B-1728B52AA6E4}">
                <adec:decorative xmlns:adec="http://schemas.microsoft.com/office/drawing/2017/decorative" val="1"/>
              </a:ext>
            </a:extLst>
          </p:cNvPr>
          <p:cNvCxnSpPr>
            <a:stCxn id="32" idx="1"/>
          </p:cNvCxnSpPr>
          <p:nvPr/>
        </p:nvCxnSpPr>
        <p:spPr>
          <a:xfrm flipH="1">
            <a:off x="5842000" y="1693394"/>
            <a:ext cx="1832596" cy="1037298"/>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sp>
        <p:nvSpPr>
          <p:cNvPr id="34" name="Rectangle 33">
            <a:extLst>
              <a:ext uri="{C183D7F6-B498-43B3-948B-1728B52AA6E4}">
                <adec:decorative xmlns:adec="http://schemas.microsoft.com/office/drawing/2017/decorative" val="1"/>
              </a:ext>
            </a:extLst>
          </p:cNvPr>
          <p:cNvSpPr/>
          <p:nvPr/>
        </p:nvSpPr>
        <p:spPr>
          <a:xfrm>
            <a:off x="7674596" y="4732207"/>
            <a:ext cx="1145855" cy="744335"/>
          </a:xfrm>
          <a:prstGeom prst="rect">
            <a:avLst/>
          </a:prstGeom>
          <a:solidFill>
            <a:schemeClr val="bg1">
              <a:lumMod val="6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rgbClr val="002060"/>
                </a:solidFill>
                <a:latin typeface="Arial" panose="020B0604020202020204" pitchFamily="34" charset="0"/>
                <a:cs typeface="Arial" panose="020B0604020202020204" pitchFamily="34" charset="0"/>
              </a:rPr>
              <a:t>Tillybirloch</a:t>
            </a:r>
            <a:endParaRPr lang="en-GB" sz="1200" b="1" dirty="0">
              <a:solidFill>
                <a:srgbClr val="002060"/>
              </a:solidFill>
              <a:latin typeface="Arial" panose="020B0604020202020204" pitchFamily="34" charset="0"/>
              <a:cs typeface="Arial" panose="020B0604020202020204" pitchFamily="34" charset="0"/>
            </a:endParaRPr>
          </a:p>
          <a:p>
            <a:pPr algn="ctr"/>
            <a:r>
              <a:rPr lang="en-GB" sz="1200" dirty="0">
                <a:solidFill>
                  <a:srgbClr val="002060"/>
                </a:solidFill>
                <a:latin typeface="Arial" panose="020B0604020202020204" pitchFamily="34" charset="0"/>
                <a:cs typeface="Arial" panose="020B0604020202020204" pitchFamily="34" charset="0"/>
              </a:rPr>
              <a:t>7 properties</a:t>
            </a:r>
          </a:p>
          <a:p>
            <a:pPr algn="ctr"/>
            <a:r>
              <a:rPr lang="en-GB" sz="1200" dirty="0">
                <a:solidFill>
                  <a:srgbClr val="002060"/>
                </a:solidFill>
                <a:latin typeface="Arial" panose="020B0604020202020204" pitchFamily="34" charset="0"/>
                <a:cs typeface="Arial" panose="020B0604020202020204" pitchFamily="34" charset="0"/>
              </a:rPr>
              <a:t>TBC</a:t>
            </a:r>
          </a:p>
        </p:txBody>
      </p:sp>
      <p:cxnSp>
        <p:nvCxnSpPr>
          <p:cNvPr id="35" name="Straight Connector 34">
            <a:extLst>
              <a:ext uri="{C183D7F6-B498-43B3-948B-1728B52AA6E4}">
                <adec:decorative xmlns:adec="http://schemas.microsoft.com/office/drawing/2017/decorative" val="1"/>
              </a:ext>
            </a:extLst>
          </p:cNvPr>
          <p:cNvCxnSpPr>
            <a:stCxn id="34" idx="1"/>
          </p:cNvCxnSpPr>
          <p:nvPr/>
        </p:nvCxnSpPr>
        <p:spPr>
          <a:xfrm flipH="1" flipV="1">
            <a:off x="5684520" y="3377803"/>
            <a:ext cx="1990076" cy="1726572"/>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sp>
        <p:nvSpPr>
          <p:cNvPr id="37" name="Rectangle 36">
            <a:extLst>
              <a:ext uri="{C183D7F6-B498-43B3-948B-1728B52AA6E4}">
                <adec:decorative xmlns:adec="http://schemas.microsoft.com/office/drawing/2017/decorative" val="1"/>
              </a:ext>
            </a:extLst>
          </p:cNvPr>
          <p:cNvSpPr/>
          <p:nvPr/>
        </p:nvSpPr>
        <p:spPr>
          <a:xfrm>
            <a:off x="225672" y="4243461"/>
            <a:ext cx="2326059" cy="1015663"/>
          </a:xfrm>
          <a:prstGeom prst="rect">
            <a:avLst/>
          </a:prstGeom>
          <a:solidFill>
            <a:schemeClr val="accent5">
              <a:lumMod val="40000"/>
              <a:lumOff val="60000"/>
            </a:schemeClr>
          </a:solidFill>
        </p:spPr>
        <p:txBody>
          <a:bodyPr wrap="square">
            <a:spAutoFit/>
          </a:bodyPr>
          <a:lstStyle/>
          <a:p>
            <a:r>
              <a:rPr lang="en-GB" sz="1200" b="1" dirty="0">
                <a:latin typeface="Arial" panose="020B0604020202020204" pitchFamily="34" charset="0"/>
                <a:cs typeface="Arial" panose="020B0604020202020204" pitchFamily="34" charset="0"/>
              </a:rPr>
              <a:t>Sensitivities</a:t>
            </a:r>
          </a:p>
          <a:p>
            <a:r>
              <a:rPr lang="en-GB" sz="1200" dirty="0">
                <a:latin typeface="Arial" panose="020B0604020202020204" pitchFamily="34" charset="0"/>
                <a:cs typeface="Arial" panose="020B0604020202020204" pitchFamily="34" charset="0"/>
              </a:rPr>
              <a:t>It is likely that there will be requests for financial assistance to install the private supply pipe to properties.</a:t>
            </a:r>
          </a:p>
        </p:txBody>
      </p:sp>
      <p:sp>
        <p:nvSpPr>
          <p:cNvPr id="39" name="Rectangle 38">
            <a:extLst>
              <a:ext uri="{C183D7F6-B498-43B3-948B-1728B52AA6E4}">
                <adec:decorative xmlns:adec="http://schemas.microsoft.com/office/drawing/2017/decorative" val="1"/>
              </a:ext>
            </a:extLst>
          </p:cNvPr>
          <p:cNvSpPr/>
          <p:nvPr/>
        </p:nvSpPr>
        <p:spPr>
          <a:xfrm>
            <a:off x="242846" y="3220756"/>
            <a:ext cx="2326059" cy="830997"/>
          </a:xfrm>
          <a:prstGeom prst="rect">
            <a:avLst/>
          </a:prstGeom>
          <a:solidFill>
            <a:schemeClr val="accent5">
              <a:lumMod val="20000"/>
              <a:lumOff val="80000"/>
            </a:schemeClr>
          </a:solidFill>
        </p:spPr>
        <p:txBody>
          <a:bodyPr wrap="square">
            <a:spAutoFit/>
          </a:bodyPr>
          <a:lstStyle/>
          <a:p>
            <a:r>
              <a:rPr lang="en-GB" sz="1200" dirty="0">
                <a:latin typeface="Arial" panose="020B0604020202020204" pitchFamily="34" charset="0"/>
                <a:cs typeface="Arial" panose="020B0604020202020204" pitchFamily="34" charset="0"/>
              </a:rPr>
              <a:t>£</a:t>
            </a:r>
            <a:r>
              <a:rPr lang="en-GB" sz="1200" dirty="0" err="1">
                <a:latin typeface="Arial" panose="020B0604020202020204" pitchFamily="34" charset="0"/>
                <a:cs typeface="Arial" panose="020B0604020202020204" pitchFamily="34" charset="0"/>
              </a:rPr>
              <a:t>40k</a:t>
            </a:r>
            <a:r>
              <a:rPr lang="en-GB" sz="1200" dirty="0">
                <a:latin typeface="Arial" panose="020B0604020202020204" pitchFamily="34" charset="0"/>
                <a:cs typeface="Arial" panose="020B0604020202020204" pitchFamily="34" charset="0"/>
              </a:rPr>
              <a:t> has been spent to date on the Water Impact Assessments. </a:t>
            </a:r>
          </a:p>
          <a:p>
            <a:r>
              <a:rPr lang="en-GB" sz="1200" dirty="0">
                <a:latin typeface="Arial" panose="020B0604020202020204" pitchFamily="34" charset="0"/>
                <a:cs typeface="Arial" panose="020B0604020202020204" pitchFamily="34" charset="0"/>
              </a:rPr>
              <a:t>The outturn for this year is likely to be under £</a:t>
            </a:r>
            <a:r>
              <a:rPr lang="en-GB" sz="1200" dirty="0" err="1">
                <a:latin typeface="Arial" panose="020B0604020202020204" pitchFamily="34" charset="0"/>
                <a:cs typeface="Arial" panose="020B0604020202020204" pitchFamily="34" charset="0"/>
              </a:rPr>
              <a:t>500k</a:t>
            </a:r>
            <a:r>
              <a:rPr lang="en-GB" sz="1200" dirty="0">
                <a:latin typeface="Arial" panose="020B0604020202020204" pitchFamily="34" charset="0"/>
                <a:cs typeface="Arial" panose="020B0604020202020204" pitchFamily="34" charset="0"/>
              </a:rPr>
              <a:t>.</a:t>
            </a:r>
          </a:p>
        </p:txBody>
      </p:sp>
      <p:sp>
        <p:nvSpPr>
          <p:cNvPr id="46" name="Rectangle 45">
            <a:extLst>
              <a:ext uri="{C183D7F6-B498-43B3-948B-1728B52AA6E4}">
                <adec:decorative xmlns:adec="http://schemas.microsoft.com/office/drawing/2017/decorative" val="1"/>
              </a:ext>
            </a:extLst>
          </p:cNvPr>
          <p:cNvSpPr/>
          <p:nvPr/>
        </p:nvSpPr>
        <p:spPr>
          <a:xfrm>
            <a:off x="237225" y="2382717"/>
            <a:ext cx="2302951" cy="646331"/>
          </a:xfrm>
          <a:prstGeom prst="rect">
            <a:avLst/>
          </a:prstGeom>
          <a:solidFill>
            <a:schemeClr val="accent5">
              <a:lumMod val="20000"/>
              <a:lumOff val="80000"/>
            </a:schemeClr>
          </a:solidFill>
        </p:spPr>
        <p:txBody>
          <a:bodyPr wrap="square">
            <a:spAutoFit/>
          </a:bodyPr>
          <a:lstStyle/>
          <a:p>
            <a:r>
              <a:rPr lang="en-GB" sz="1200" dirty="0">
                <a:latin typeface="Arial" panose="020B0604020202020204" pitchFamily="34" charset="0"/>
                <a:cs typeface="Arial" panose="020B0604020202020204" pitchFamily="34" charset="0"/>
              </a:rPr>
              <a:t>A press release announced the funding and pilot scheme on 1 June 2022</a:t>
            </a:r>
          </a:p>
        </p:txBody>
      </p:sp>
      <p:sp>
        <p:nvSpPr>
          <p:cNvPr id="47" name="Rectangle 46">
            <a:extLst>
              <a:ext uri="{C183D7F6-B498-43B3-948B-1728B52AA6E4}">
                <adec:decorative xmlns:adec="http://schemas.microsoft.com/office/drawing/2017/decorative" val="1"/>
              </a:ext>
            </a:extLst>
          </p:cNvPr>
          <p:cNvSpPr/>
          <p:nvPr/>
        </p:nvSpPr>
        <p:spPr>
          <a:xfrm>
            <a:off x="231291" y="1187059"/>
            <a:ext cx="2308885" cy="1015663"/>
          </a:xfrm>
          <a:prstGeom prst="rect">
            <a:avLst/>
          </a:prstGeom>
          <a:solidFill>
            <a:schemeClr val="accent5">
              <a:lumMod val="20000"/>
              <a:lumOff val="80000"/>
            </a:schemeClr>
          </a:solidFill>
        </p:spPr>
        <p:txBody>
          <a:bodyPr wrap="square">
            <a:spAutoFit/>
          </a:bodyPr>
          <a:lstStyle/>
          <a:p>
            <a:r>
              <a:rPr lang="en-GB" sz="1200" b="1" dirty="0">
                <a:latin typeface="Arial" panose="020B0604020202020204" pitchFamily="34" charset="0"/>
                <a:cs typeface="Arial" panose="020B0604020202020204" pitchFamily="34" charset="0"/>
              </a:rPr>
              <a:t>Programme for Government 2021/22</a:t>
            </a:r>
          </a:p>
          <a:p>
            <a:r>
              <a:rPr lang="en-GB" sz="1200" dirty="0">
                <a:latin typeface="Arial" panose="020B0604020202020204" pitchFamily="34" charset="0"/>
                <a:cs typeface="Arial" panose="020B0604020202020204" pitchFamily="34" charset="0"/>
              </a:rPr>
              <a:t>Allocated £20m capital funding (£</a:t>
            </a:r>
            <a:r>
              <a:rPr lang="en-GB" sz="1200" dirty="0" err="1">
                <a:latin typeface="Arial" panose="020B0604020202020204" pitchFamily="34" charset="0"/>
                <a:cs typeface="Arial" panose="020B0604020202020204" pitchFamily="34" charset="0"/>
              </a:rPr>
              <a:t>5m</a:t>
            </a:r>
            <a:r>
              <a:rPr lang="en-GB" sz="1200" dirty="0">
                <a:latin typeface="Arial" panose="020B0604020202020204" pitchFamily="34" charset="0"/>
                <a:cs typeface="Arial" panose="020B0604020202020204" pitchFamily="34" charset="0"/>
              </a:rPr>
              <a:t> per year from 2022/23 – 2026/27) </a:t>
            </a:r>
          </a:p>
        </p:txBody>
      </p:sp>
      <p:sp>
        <p:nvSpPr>
          <p:cNvPr id="57" name="Rectangle 56">
            <a:extLst>
              <a:ext uri="{C183D7F6-B498-43B3-948B-1728B52AA6E4}">
                <adec:decorative xmlns:adec="http://schemas.microsoft.com/office/drawing/2017/decorative" val="1"/>
              </a:ext>
            </a:extLst>
          </p:cNvPr>
          <p:cNvSpPr/>
          <p:nvPr/>
        </p:nvSpPr>
        <p:spPr>
          <a:xfrm>
            <a:off x="222593" y="5483096"/>
            <a:ext cx="2326059" cy="1015663"/>
          </a:xfrm>
          <a:prstGeom prst="rect">
            <a:avLst/>
          </a:prstGeom>
          <a:solidFill>
            <a:schemeClr val="accent5">
              <a:lumMod val="40000"/>
              <a:lumOff val="60000"/>
            </a:schemeClr>
          </a:solidFill>
        </p:spPr>
        <p:txBody>
          <a:bodyPr wrap="square">
            <a:spAutoFit/>
          </a:bodyPr>
          <a:lstStyle/>
          <a:p>
            <a:r>
              <a:rPr lang="en-GB" sz="1200" b="1" dirty="0">
                <a:latin typeface="Arial" panose="020B0604020202020204" pitchFamily="34" charset="0"/>
                <a:cs typeface="Arial" panose="020B0604020202020204" pitchFamily="34" charset="0"/>
              </a:rPr>
              <a:t>Further investigation required </a:t>
            </a:r>
          </a:p>
          <a:p>
            <a:r>
              <a:rPr lang="en-GB" sz="1200" dirty="0">
                <a:latin typeface="Arial" panose="020B0604020202020204" pitchFamily="34" charset="0"/>
                <a:cs typeface="Arial" panose="020B0604020202020204" pitchFamily="34" charset="0"/>
              </a:rPr>
              <a:t>whether there is scope to provide assistance in the case of hardship.</a:t>
            </a:r>
          </a:p>
        </p:txBody>
      </p:sp>
    </p:spTree>
    <p:extLst>
      <p:ext uri="{BB962C8B-B14F-4D97-AF65-F5344CB8AC3E}">
        <p14:creationId xmlns:p14="http://schemas.microsoft.com/office/powerpoint/2010/main" val="358349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1" y="-9797"/>
            <a:ext cx="844695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5"/>
                </a:solidFill>
                <a:effectLst/>
                <a:uLnTx/>
                <a:uFillTx/>
                <a:latin typeface="Arial" panose="020B0604020202020204" pitchFamily="34" charset="0"/>
                <a:ea typeface="+mn-ea"/>
                <a:cs typeface="Arial" panose="020B0604020202020204" pitchFamily="34" charset="0"/>
              </a:rPr>
              <a:t>Water Scarcity:</a:t>
            </a:r>
            <a:r>
              <a:rPr kumimoji="0" lang="en-GB"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Private Water Supply - First Time Connections Project</a:t>
            </a:r>
          </a:p>
        </p:txBody>
      </p:sp>
      <p:grpSp>
        <p:nvGrpSpPr>
          <p:cNvPr id="72" name="Group 71">
            <a:extLst>
              <a:ext uri="{C183D7F6-B498-43B3-948B-1728B52AA6E4}">
                <adec:decorative xmlns:adec="http://schemas.microsoft.com/office/drawing/2017/decorative" val="1"/>
              </a:ext>
            </a:extLst>
          </p:cNvPr>
          <p:cNvGrpSpPr/>
          <p:nvPr/>
        </p:nvGrpSpPr>
        <p:grpSpPr>
          <a:xfrm>
            <a:off x="552639" y="631444"/>
            <a:ext cx="4771100" cy="4782403"/>
            <a:chOff x="85352" y="631444"/>
            <a:chExt cx="4771100" cy="4782403"/>
          </a:xfrm>
        </p:grpSpPr>
        <p:sp>
          <p:nvSpPr>
            <p:cNvPr id="54" name="Rectangle 53"/>
            <p:cNvSpPr/>
            <p:nvPr/>
          </p:nvSpPr>
          <p:spPr>
            <a:xfrm>
              <a:off x="93110" y="631444"/>
              <a:ext cx="4763342" cy="338406"/>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Arial" panose="020B0604020202020204" pitchFamily="34" charset="0"/>
                  <a:cs typeface="Arial" panose="020B0604020202020204" pitchFamily="34" charset="0"/>
                </a:rPr>
                <a:t>Water Impact Assessments Results</a:t>
              </a:r>
            </a:p>
          </p:txBody>
        </p:sp>
        <p:grpSp>
          <p:nvGrpSpPr>
            <p:cNvPr id="70" name="Group 69"/>
            <p:cNvGrpSpPr/>
            <p:nvPr/>
          </p:nvGrpSpPr>
          <p:grpSpPr>
            <a:xfrm>
              <a:off x="85352" y="1198247"/>
              <a:ext cx="4771100" cy="4215600"/>
              <a:chOff x="3602624" y="1117806"/>
              <a:chExt cx="4771100" cy="4215600"/>
            </a:xfrm>
          </p:grpSpPr>
          <p:sp>
            <p:nvSpPr>
              <p:cNvPr id="21" name="Rectangle 20"/>
              <p:cNvSpPr/>
              <p:nvPr/>
            </p:nvSpPr>
            <p:spPr>
              <a:xfrm>
                <a:off x="3602624" y="1117806"/>
                <a:ext cx="4771100" cy="421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grpSp>
            <p:nvGrpSpPr>
              <p:cNvPr id="23" name="Group 22"/>
              <p:cNvGrpSpPr/>
              <p:nvPr/>
            </p:nvGrpSpPr>
            <p:grpSpPr>
              <a:xfrm>
                <a:off x="3803899" y="1257887"/>
                <a:ext cx="4411891" cy="3922694"/>
                <a:chOff x="4854582" y="1309324"/>
                <a:chExt cx="3967068" cy="4183426"/>
              </a:xfrm>
            </p:grpSpPr>
            <p:sp>
              <p:nvSpPr>
                <p:cNvPr id="24" name="Rectangle 23"/>
                <p:cNvSpPr/>
                <p:nvPr/>
              </p:nvSpPr>
              <p:spPr>
                <a:xfrm>
                  <a:off x="7563546" y="4732207"/>
                  <a:ext cx="1256905" cy="744335"/>
                </a:xfrm>
                <a:prstGeom prst="rect">
                  <a:avLst/>
                </a:prstGeom>
                <a:solidFill>
                  <a:srgbClr val="FFCCCC"/>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chemeClr val="tx1"/>
                      </a:solidFill>
                      <a:latin typeface="Arial" panose="020B0604020202020204" pitchFamily="34" charset="0"/>
                      <a:cs typeface="Arial" panose="020B0604020202020204" pitchFamily="34" charset="0"/>
                    </a:rPr>
                    <a:t>Tillybirloch</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7 properties</a:t>
                  </a:r>
                </a:p>
                <a:p>
                  <a:pPr algn="ctr"/>
                  <a:r>
                    <a:rPr lang="en-GB" sz="1200" dirty="0">
                      <a:solidFill>
                        <a:schemeClr val="tx1"/>
                      </a:solidFill>
                      <a:latin typeface="Arial" panose="020B0604020202020204" pitchFamily="34" charset="0"/>
                      <a:cs typeface="Arial" panose="020B0604020202020204" pitchFamily="34" charset="0"/>
                    </a:rPr>
                    <a:t>TBC</a:t>
                  </a:r>
                </a:p>
              </p:txBody>
            </p:sp>
            <p:pic>
              <p:nvPicPr>
                <p:cNvPr id="25" name="Picture 24"/>
                <p:cNvPicPr>
                  <a:picLocks noChangeAspect="1"/>
                </p:cNvPicPr>
                <p:nvPr/>
              </p:nvPicPr>
              <p:blipFill>
                <a:blip r:embed="rId3"/>
                <a:stretch>
                  <a:fillRect/>
                </a:stretch>
              </p:blipFill>
              <p:spPr>
                <a:xfrm>
                  <a:off x="4854582" y="1309324"/>
                  <a:ext cx="2459347" cy="4183426"/>
                </a:xfrm>
                <a:prstGeom prst="rect">
                  <a:avLst/>
                </a:prstGeom>
                <a:ln w="28575">
                  <a:solidFill>
                    <a:schemeClr val="accent5">
                      <a:lumMod val="75000"/>
                    </a:schemeClr>
                  </a:solidFill>
                </a:ln>
              </p:spPr>
            </p:pic>
            <p:grpSp>
              <p:nvGrpSpPr>
                <p:cNvPr id="27" name="Group 26"/>
                <p:cNvGrpSpPr/>
                <p:nvPr/>
              </p:nvGrpSpPr>
              <p:grpSpPr>
                <a:xfrm>
                  <a:off x="5829300" y="1600225"/>
                  <a:ext cx="2046606" cy="1175537"/>
                  <a:chOff x="5829300" y="1600225"/>
                  <a:chExt cx="2046606" cy="1175537"/>
                </a:xfrm>
              </p:grpSpPr>
              <p:cxnSp>
                <p:nvCxnSpPr>
                  <p:cNvPr id="52" name="Straight Connector 51"/>
                  <p:cNvCxnSpPr/>
                  <p:nvPr/>
                </p:nvCxnSpPr>
                <p:spPr>
                  <a:xfrm flipV="1">
                    <a:off x="5899150" y="1600225"/>
                    <a:ext cx="1976756" cy="11143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5829300" y="2705004"/>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 name="Group 27"/>
                <p:cNvGrpSpPr/>
                <p:nvPr/>
              </p:nvGrpSpPr>
              <p:grpSpPr>
                <a:xfrm>
                  <a:off x="5637286" y="2519022"/>
                  <a:ext cx="2182797" cy="774016"/>
                  <a:chOff x="5606093" y="2515610"/>
                  <a:chExt cx="2182797" cy="774016"/>
                </a:xfrm>
              </p:grpSpPr>
              <p:cxnSp>
                <p:nvCxnSpPr>
                  <p:cNvPr id="50" name="Straight Connector 49"/>
                  <p:cNvCxnSpPr/>
                  <p:nvPr/>
                </p:nvCxnSpPr>
                <p:spPr>
                  <a:xfrm flipV="1">
                    <a:off x="5675943" y="2515610"/>
                    <a:ext cx="2112947" cy="7128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5606093" y="3218868"/>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5739987" y="3330500"/>
                  <a:ext cx="1934609" cy="70758"/>
                  <a:chOff x="5739987" y="3323929"/>
                  <a:chExt cx="1934609" cy="70758"/>
                </a:xfrm>
              </p:grpSpPr>
              <p:cxnSp>
                <p:nvCxnSpPr>
                  <p:cNvPr id="48" name="Straight Connector 47"/>
                  <p:cNvCxnSpPr/>
                  <p:nvPr/>
                </p:nvCxnSpPr>
                <p:spPr>
                  <a:xfrm>
                    <a:off x="5829300" y="3358390"/>
                    <a:ext cx="1845296" cy="290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739987" y="3323929"/>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5672211" y="3350814"/>
                  <a:ext cx="1891334" cy="1671141"/>
                  <a:chOff x="3446735" y="3215933"/>
                  <a:chExt cx="1891334" cy="1671141"/>
                </a:xfrm>
              </p:grpSpPr>
              <p:cxnSp>
                <p:nvCxnSpPr>
                  <p:cNvPr id="44" name="Straight Connector 43"/>
                  <p:cNvCxnSpPr>
                    <a:stCxn id="45" idx="5"/>
                  </p:cNvCxnSpPr>
                  <p:nvPr/>
                </p:nvCxnSpPr>
                <p:spPr>
                  <a:xfrm>
                    <a:off x="3506356" y="3276329"/>
                    <a:ext cx="1831713" cy="1610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446735" y="3215933"/>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p:cNvGrpSpPr/>
                <p:nvPr/>
              </p:nvGrpSpPr>
              <p:grpSpPr>
                <a:xfrm>
                  <a:off x="5223855" y="3260855"/>
                  <a:ext cx="2580398" cy="1016765"/>
                  <a:chOff x="5223855" y="3260855"/>
                  <a:chExt cx="2580398" cy="1016765"/>
                </a:xfrm>
              </p:grpSpPr>
              <p:cxnSp>
                <p:nvCxnSpPr>
                  <p:cNvPr id="42" name="Straight Connector 41"/>
                  <p:cNvCxnSpPr/>
                  <p:nvPr/>
                </p:nvCxnSpPr>
                <p:spPr>
                  <a:xfrm>
                    <a:off x="5283475" y="3302990"/>
                    <a:ext cx="2520778" cy="9746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223855" y="3260855"/>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5" name="Rectangle 34"/>
                <p:cNvSpPr/>
                <p:nvPr/>
              </p:nvSpPr>
              <p:spPr>
                <a:xfrm>
                  <a:off x="7564745" y="2166299"/>
                  <a:ext cx="1256905" cy="744335"/>
                </a:xfrm>
                <a:prstGeom prst="rect">
                  <a:avLst/>
                </a:prstGeom>
                <a:gradFill>
                  <a:gsLst>
                    <a:gs pos="46000">
                      <a:schemeClr val="accent6">
                        <a:lumMod val="20000"/>
                        <a:lumOff val="80000"/>
                      </a:schemeClr>
                    </a:gs>
                    <a:gs pos="0">
                      <a:schemeClr val="accent6">
                        <a:lumMod val="40000"/>
                        <a:lumOff val="60000"/>
                      </a:schemeClr>
                    </a:gs>
                    <a:gs pos="83000">
                      <a:srgbClr val="FFCCCC"/>
                    </a:gs>
                  </a:gsLst>
                  <a:lin ang="5400000" scaled="1"/>
                </a:gra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chemeClr val="tx1"/>
                      </a:solidFill>
                      <a:latin typeface="Arial" panose="020B0604020202020204" pitchFamily="34" charset="0"/>
                      <a:cs typeface="Arial" panose="020B0604020202020204" pitchFamily="34" charset="0"/>
                    </a:rPr>
                    <a:t>Tillyfourie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3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110k</a:t>
                  </a:r>
                  <a:endParaRPr lang="en-GB" sz="1200" dirty="0">
                    <a:solidFill>
                      <a:schemeClr val="tx1"/>
                    </a:solidFill>
                    <a:latin typeface="Arial" panose="020B0604020202020204" pitchFamily="34" charset="0"/>
                    <a:cs typeface="Arial" panose="020B0604020202020204" pitchFamily="34" charset="0"/>
                  </a:endParaRPr>
                </a:p>
                <a:p>
                  <a:pPr algn="ctr"/>
                  <a:r>
                    <a:rPr lang="en-GB" sz="700" dirty="0">
                      <a:solidFill>
                        <a:schemeClr val="tx1"/>
                      </a:solidFill>
                      <a:latin typeface="Arial" panose="020B0604020202020204" pitchFamily="34" charset="0"/>
                      <a:cs typeface="Arial" panose="020B0604020202020204" pitchFamily="34" charset="0"/>
                    </a:rPr>
                    <a:t>*56 can connect without extension</a:t>
                  </a:r>
                  <a:endParaRPr lang="en-GB" sz="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7563546" y="1321226"/>
                  <a:ext cx="1256905" cy="744335"/>
                </a:xfrm>
                <a:prstGeom prst="rect">
                  <a:avLst/>
                </a:prstGeom>
                <a:solidFill>
                  <a:schemeClr val="accent6">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Cottown </a:t>
                  </a:r>
                  <a:r>
                    <a:rPr lang="en-GB" sz="1200" b="1" dirty="0" err="1">
                      <a:solidFill>
                        <a:schemeClr val="tx1"/>
                      </a:solidFill>
                      <a:latin typeface="Arial" panose="020B0604020202020204" pitchFamily="34" charset="0"/>
                      <a:cs typeface="Arial" panose="020B0604020202020204" pitchFamily="34" charset="0"/>
                    </a:rPr>
                    <a:t>Methlick</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15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400k</a:t>
                  </a:r>
                  <a:endParaRPr lang="en-GB" sz="1200" dirty="0">
                    <a:solidFill>
                      <a:schemeClr val="tx1"/>
                    </a:solidFill>
                    <a:latin typeface="Arial" panose="020B0604020202020204" pitchFamily="34" charset="0"/>
                    <a:cs typeface="Arial" panose="020B0604020202020204" pitchFamily="34" charset="0"/>
                  </a:endParaRPr>
                </a:p>
              </p:txBody>
            </p:sp>
            <p:sp>
              <p:nvSpPr>
                <p:cNvPr id="40" name="Rectangle 39"/>
                <p:cNvSpPr/>
                <p:nvPr/>
              </p:nvSpPr>
              <p:spPr>
                <a:xfrm>
                  <a:off x="7563546" y="3021602"/>
                  <a:ext cx="1256905" cy="744335"/>
                </a:xfrm>
                <a:prstGeom prst="rect">
                  <a:avLst/>
                </a:prstGeom>
                <a:solidFill>
                  <a:srgbClr val="FFCCCC"/>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Comers, </a:t>
                  </a:r>
                  <a:r>
                    <a:rPr lang="en-GB" sz="1200" b="1" dirty="0" err="1">
                      <a:solidFill>
                        <a:schemeClr val="tx1"/>
                      </a:solidFill>
                      <a:latin typeface="Arial" panose="020B0604020202020204" pitchFamily="34" charset="0"/>
                      <a:cs typeface="Arial" panose="020B0604020202020204" pitchFamily="34" charset="0"/>
                    </a:rPr>
                    <a:t>Midmar</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24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1.3m</a:t>
                  </a:r>
                  <a:endParaRPr lang="en-GB" sz="120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7563546" y="3876904"/>
                  <a:ext cx="1256905" cy="744335"/>
                </a:xfrm>
                <a:prstGeom prst="rect">
                  <a:avLst/>
                </a:prstGeom>
                <a:solidFill>
                  <a:schemeClr val="accent6">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Milton of </a:t>
                  </a:r>
                  <a:r>
                    <a:rPr lang="en-GB" sz="1200" b="1" dirty="0" err="1">
                      <a:solidFill>
                        <a:schemeClr val="tx1"/>
                      </a:solidFill>
                      <a:latin typeface="Arial" panose="020B0604020202020204" pitchFamily="34" charset="0"/>
                      <a:cs typeface="Arial" panose="020B0604020202020204" pitchFamily="34" charset="0"/>
                    </a:rPr>
                    <a:t>Cushnie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65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2.7m</a:t>
                  </a:r>
                  <a:endParaRPr lang="en-GB" sz="1200" dirty="0">
                    <a:solidFill>
                      <a:schemeClr val="tx1"/>
                    </a:solidFill>
                    <a:latin typeface="Arial" panose="020B0604020202020204" pitchFamily="34" charset="0"/>
                    <a:cs typeface="Arial" panose="020B0604020202020204" pitchFamily="34" charset="0"/>
                  </a:endParaRPr>
                </a:p>
              </p:txBody>
            </p:sp>
          </p:grpSp>
          <p:sp>
            <p:nvSpPr>
              <p:cNvPr id="55" name="Rectangle 54"/>
              <p:cNvSpPr/>
              <p:nvPr/>
            </p:nvSpPr>
            <p:spPr>
              <a:xfrm>
                <a:off x="3794066" y="1230889"/>
                <a:ext cx="1186517" cy="637749"/>
              </a:xfrm>
              <a:prstGeom prst="rect">
                <a:avLst/>
              </a:prstGeom>
              <a:solidFill>
                <a:schemeClr val="bg2"/>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Arial" panose="020B0604020202020204" pitchFamily="34" charset="0"/>
                    <a:cs typeface="Arial" panose="020B0604020202020204" pitchFamily="34" charset="0"/>
                  </a:rPr>
                  <a:t>Indicative cost to extend mains network</a:t>
                </a:r>
              </a:p>
            </p:txBody>
          </p:sp>
        </p:grpSp>
      </p:grpSp>
      <p:sp>
        <p:nvSpPr>
          <p:cNvPr id="77" name="TextBox 76"/>
          <p:cNvSpPr txBox="1"/>
          <p:nvPr/>
        </p:nvSpPr>
        <p:spPr>
          <a:xfrm>
            <a:off x="5583474" y="618878"/>
            <a:ext cx="2663708" cy="338554"/>
          </a:xfrm>
          <a:prstGeom prst="rect">
            <a:avLst/>
          </a:prstGeom>
          <a:solidFill>
            <a:schemeClr val="accent1">
              <a:lumMod val="20000"/>
              <a:lumOff val="80000"/>
            </a:schemeClr>
          </a:solidFill>
          <a:ln w="28575">
            <a:solidFill>
              <a:schemeClr val="accent5">
                <a:lumMod val="75000"/>
              </a:schemeClr>
            </a:solidFill>
          </a:ln>
        </p:spPr>
        <p:txBody>
          <a:bodyPr wrap="square" rtlCol="0">
            <a:spAutoFit/>
          </a:bodyPr>
          <a:lstStyle/>
          <a:p>
            <a:pPr algn="ctr"/>
            <a:r>
              <a:rPr lang="en-GB" sz="1600" b="1" dirty="0">
                <a:latin typeface="Arial" panose="020B0604020202020204" pitchFamily="34" charset="0"/>
                <a:cs typeface="Arial" panose="020B0604020202020204" pitchFamily="34" charset="0"/>
              </a:rPr>
              <a:t>Recommendations</a:t>
            </a:r>
          </a:p>
        </p:txBody>
      </p:sp>
      <p:sp>
        <p:nvSpPr>
          <p:cNvPr id="79" name="Rectangle 78">
            <a:extLst>
              <a:ext uri="{C183D7F6-B498-43B3-948B-1728B52AA6E4}">
                <adec:decorative xmlns:adec="http://schemas.microsoft.com/office/drawing/2017/decorative" val="1"/>
              </a:ext>
            </a:extLst>
          </p:cNvPr>
          <p:cNvSpPr/>
          <p:nvPr/>
        </p:nvSpPr>
        <p:spPr>
          <a:xfrm>
            <a:off x="5583475" y="1191875"/>
            <a:ext cx="2663708" cy="421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sp>
        <p:nvSpPr>
          <p:cNvPr id="80" name="Rectangle 79"/>
          <p:cNvSpPr/>
          <p:nvPr/>
        </p:nvSpPr>
        <p:spPr>
          <a:xfrm>
            <a:off x="5674325" y="1311330"/>
            <a:ext cx="2439941" cy="1015663"/>
          </a:xfrm>
          <a:prstGeom prst="rect">
            <a:avLst/>
          </a:prstGeom>
          <a:solidFill>
            <a:schemeClr val="accent5">
              <a:lumMod val="75000"/>
            </a:schemeClr>
          </a:solidFill>
          <a:ln w="28575">
            <a:solidFill>
              <a:schemeClr val="accent5">
                <a:lumMod val="75000"/>
              </a:schemeClr>
            </a:solidFill>
          </a:ln>
        </p:spPr>
        <p:txBody>
          <a:bodyPr wrap="square">
            <a:spAutoFit/>
          </a:bodyPr>
          <a:lstStyle/>
          <a:p>
            <a:pPr lvl="0" algn="ctr"/>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A cost threshold of £50k per property is set to ensure the number of connections is maximised.</a:t>
            </a:r>
          </a:p>
          <a:p>
            <a:pPr lvl="0" algn="ctr"/>
            <a:endParaRPr lang="en-US" sz="500" dirty="0">
              <a:latin typeface="Arial" panose="020B0604020202020204" pitchFamily="34" charset="0"/>
              <a:cs typeface="Arial" panose="020B0604020202020204" pitchFamily="34" charset="0"/>
            </a:endParaRPr>
          </a:p>
        </p:txBody>
      </p:sp>
      <p:sp>
        <p:nvSpPr>
          <p:cNvPr id="81" name="Rectangle 80"/>
          <p:cNvSpPr/>
          <p:nvPr/>
        </p:nvSpPr>
        <p:spPr>
          <a:xfrm>
            <a:off x="5674324" y="2498410"/>
            <a:ext cx="2439941" cy="1200329"/>
          </a:xfrm>
          <a:prstGeom prst="rect">
            <a:avLst/>
          </a:prstGeom>
          <a:solidFill>
            <a:schemeClr val="accent5">
              <a:lumMod val="75000"/>
            </a:schemeClr>
          </a:solidFill>
          <a:ln w="28575">
            <a:solidFill>
              <a:schemeClr val="accent5">
                <a:lumMod val="75000"/>
              </a:schemeClr>
            </a:solidFill>
          </a:ln>
        </p:spPr>
        <p:txBody>
          <a:bodyPr wrap="square">
            <a:spAutoFit/>
          </a:bodyPr>
          <a:lstStyle/>
          <a:p>
            <a:pPr lvl="0"/>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Three projects proceed to the next phase and that the majority of the £</a:t>
            </a:r>
            <a:r>
              <a:rPr lang="en-GB" sz="1200" b="1" dirty="0" err="1">
                <a:solidFill>
                  <a:schemeClr val="bg1"/>
                </a:solidFill>
                <a:latin typeface="Arial" panose="020B0604020202020204" pitchFamily="34" charset="0"/>
                <a:cs typeface="Arial" panose="020B0604020202020204" pitchFamily="34" charset="0"/>
              </a:rPr>
              <a:t>5m</a:t>
            </a:r>
            <a:r>
              <a:rPr lang="en-GB" sz="1200" b="1" dirty="0">
                <a:solidFill>
                  <a:schemeClr val="bg1"/>
                </a:solidFill>
                <a:latin typeface="Arial" panose="020B0604020202020204" pitchFamily="34" charset="0"/>
                <a:cs typeface="Arial" panose="020B0604020202020204" pitchFamily="34" charset="0"/>
              </a:rPr>
              <a:t> budget for 2022-23 is re-profiled across 2023/24-2026/27. </a:t>
            </a:r>
          </a:p>
          <a:p>
            <a:pPr lvl="0"/>
            <a:endParaRPr lang="en-GB" sz="500" dirty="0">
              <a:latin typeface="Arial" panose="020B0604020202020204" pitchFamily="34" charset="0"/>
              <a:cs typeface="Arial" panose="020B0604020202020204" pitchFamily="34" charset="0"/>
            </a:endParaRPr>
          </a:p>
        </p:txBody>
      </p:sp>
      <p:sp>
        <p:nvSpPr>
          <p:cNvPr id="82" name="Rectangle 81"/>
          <p:cNvSpPr/>
          <p:nvPr/>
        </p:nvSpPr>
        <p:spPr>
          <a:xfrm>
            <a:off x="5695357" y="3900136"/>
            <a:ext cx="2439941" cy="1384995"/>
          </a:xfrm>
          <a:prstGeom prst="rect">
            <a:avLst/>
          </a:prstGeom>
          <a:solidFill>
            <a:schemeClr val="accent5">
              <a:lumMod val="75000"/>
            </a:schemeClr>
          </a:solidFill>
          <a:ln w="28575">
            <a:solidFill>
              <a:schemeClr val="accent5">
                <a:lumMod val="75000"/>
              </a:schemeClr>
            </a:solidFill>
          </a:ln>
        </p:spPr>
        <p:txBody>
          <a:bodyPr wrap="square">
            <a:spAutoFit/>
          </a:bodyPr>
          <a:lstStyle/>
          <a:p>
            <a:pPr lvl="0"/>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A two-year programme of Water Impact Assessments for further communities across Aberdeenshire and other regions based on Local Authorities’ recommendations.</a:t>
            </a:r>
          </a:p>
          <a:p>
            <a:pPr lvl="0"/>
            <a:endParaRPr lang="en-GB" sz="500" dirty="0">
              <a:latin typeface="Arial" panose="020B0604020202020204" pitchFamily="34" charset="0"/>
              <a:cs typeface="Arial" panose="020B0604020202020204" pitchFamily="34" charset="0"/>
            </a:endParaRPr>
          </a:p>
        </p:txBody>
      </p:sp>
      <p:grpSp>
        <p:nvGrpSpPr>
          <p:cNvPr id="106" name="Group 105">
            <a:extLst>
              <a:ext uri="{C183D7F6-B498-43B3-948B-1728B52AA6E4}">
                <adec:decorative xmlns:adec="http://schemas.microsoft.com/office/drawing/2017/decorative" val="1"/>
              </a:ext>
            </a:extLst>
          </p:cNvPr>
          <p:cNvGrpSpPr/>
          <p:nvPr/>
        </p:nvGrpSpPr>
        <p:grpSpPr>
          <a:xfrm>
            <a:off x="1117117" y="5520558"/>
            <a:ext cx="10080538" cy="1206662"/>
            <a:chOff x="1153274" y="5522390"/>
            <a:chExt cx="10080538" cy="1206662"/>
          </a:xfrm>
        </p:grpSpPr>
        <p:sp>
          <p:nvSpPr>
            <p:cNvPr id="83" name="Rectangle 82"/>
            <p:cNvSpPr/>
            <p:nvPr/>
          </p:nvSpPr>
          <p:spPr>
            <a:xfrm>
              <a:off x="1153274" y="5528723"/>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87" name="TextBox 86"/>
            <p:cNvSpPr txBox="1"/>
            <p:nvPr/>
          </p:nvSpPr>
          <p:spPr>
            <a:xfrm>
              <a:off x="1179060" y="5599017"/>
              <a:ext cx="2239461"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Spend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t>
              </a:r>
              <a:r>
                <a:rPr lang="en-GB" sz="1200" dirty="0" err="1">
                  <a:latin typeface="Arial" panose="020B0604020202020204" pitchFamily="34" charset="0"/>
                  <a:cs typeface="Arial" panose="020B0604020202020204" pitchFamily="34" charset="0"/>
                </a:rPr>
                <a:t>40k</a:t>
              </a:r>
              <a:r>
                <a:rPr lang="en-GB" sz="1200" dirty="0">
                  <a:latin typeface="Arial" panose="020B0604020202020204" pitchFamily="34" charset="0"/>
                  <a:cs typeface="Arial" panose="020B0604020202020204" pitchFamily="34" charset="0"/>
                </a:rPr>
                <a:t> spent to date on the Water Impact Assessments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Outturn for year is likely to be under £</a:t>
              </a:r>
              <a:r>
                <a:rPr lang="en-GB" sz="1200" dirty="0" err="1">
                  <a:latin typeface="Arial" panose="020B0604020202020204" pitchFamily="34" charset="0"/>
                  <a:cs typeface="Arial" panose="020B0604020202020204" pitchFamily="34" charset="0"/>
                </a:rPr>
                <a:t>500k</a:t>
              </a:r>
              <a:endParaRPr lang="en-GB" sz="1200" dirty="0">
                <a:latin typeface="Arial" panose="020B0604020202020204" pitchFamily="34" charset="0"/>
                <a:cs typeface="Arial" panose="020B0604020202020204" pitchFamily="34" charset="0"/>
              </a:endParaRPr>
            </a:p>
          </p:txBody>
        </p:sp>
        <p:sp>
          <p:nvSpPr>
            <p:cNvPr id="88" name="Rectangle 87"/>
            <p:cNvSpPr/>
            <p:nvPr/>
          </p:nvSpPr>
          <p:spPr>
            <a:xfrm>
              <a:off x="3674847"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89" name="TextBox 88"/>
            <p:cNvSpPr txBox="1"/>
            <p:nvPr/>
          </p:nvSpPr>
          <p:spPr>
            <a:xfrm>
              <a:off x="3638238" y="5584309"/>
              <a:ext cx="2450987"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Sensitivities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Likely to be requests for financial assistance to install the private supply pipe to properties.</a:t>
              </a:r>
            </a:p>
          </p:txBody>
        </p:sp>
        <p:sp>
          <p:nvSpPr>
            <p:cNvPr id="90" name="Rectangle 89"/>
            <p:cNvSpPr/>
            <p:nvPr/>
          </p:nvSpPr>
          <p:spPr>
            <a:xfrm>
              <a:off x="6233029"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91" name="TextBox 90"/>
            <p:cNvSpPr txBox="1"/>
            <p:nvPr/>
          </p:nvSpPr>
          <p:spPr>
            <a:xfrm>
              <a:off x="6196420" y="5584309"/>
              <a:ext cx="2450987" cy="830997"/>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Further investigation required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Is there scope to provide assistance in the case of hardship?</a:t>
              </a:r>
            </a:p>
          </p:txBody>
        </p:sp>
        <p:sp>
          <p:nvSpPr>
            <p:cNvPr id="92" name="Rectangle 91"/>
            <p:cNvSpPr/>
            <p:nvPr/>
          </p:nvSpPr>
          <p:spPr>
            <a:xfrm>
              <a:off x="8791211"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94" name="TextBox 93"/>
            <p:cNvSpPr txBox="1"/>
            <p:nvPr/>
          </p:nvSpPr>
          <p:spPr>
            <a:xfrm>
              <a:off x="8782825" y="5570317"/>
              <a:ext cx="2450987" cy="830997"/>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Next Steps</a:t>
              </a:r>
            </a:p>
            <a:p>
              <a:pPr marL="171450" indent="-171450">
                <a:buFont typeface="Arial" panose="020B0604020202020204" pitchFamily="34" charset="0"/>
                <a:buChar char="•"/>
              </a:pPr>
              <a:r>
                <a:rPr lang="en-GB" sz="1200" dirty="0" err="1">
                  <a:latin typeface="Arial" panose="020B0604020202020204" pitchFamily="34" charset="0"/>
                  <a:cs typeface="Arial" panose="020B0604020202020204" pitchFamily="34" charset="0"/>
                </a:rPr>
                <a:t>Comms</a:t>
              </a:r>
              <a:r>
                <a:rPr lang="en-GB" sz="1200" dirty="0">
                  <a:latin typeface="Arial" panose="020B0604020202020204" pitchFamily="34" charset="0"/>
                  <a:cs typeface="Arial" panose="020B0604020202020204" pitchFamily="34" charset="0"/>
                </a:rPr>
                <a:t> strategy</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Public information on project</a:t>
              </a:r>
            </a:p>
            <a:p>
              <a:pPr marL="171450" indent="-171450">
                <a:buFont typeface="Arial" panose="020B0604020202020204" pitchFamily="34" charset="0"/>
                <a:buChar char="•"/>
              </a:pPr>
              <a:r>
                <a:rPr lang="en-GB" sz="1200" dirty="0" err="1">
                  <a:latin typeface="Arial" panose="020B0604020202020204" pitchFamily="34" charset="0"/>
                  <a:cs typeface="Arial" panose="020B0604020202020204" pitchFamily="34" charset="0"/>
                </a:rPr>
                <a:t>WIA</a:t>
              </a:r>
              <a:r>
                <a:rPr lang="en-GB" sz="1200" dirty="0">
                  <a:latin typeface="Arial" panose="020B0604020202020204" pitchFamily="34" charset="0"/>
                  <a:cs typeface="Arial" panose="020B0604020202020204" pitchFamily="34" charset="0"/>
                </a:rPr>
                <a:t> programme list</a:t>
              </a:r>
            </a:p>
          </p:txBody>
        </p:sp>
      </p:grpSp>
      <p:grpSp>
        <p:nvGrpSpPr>
          <p:cNvPr id="105" name="Group 104">
            <a:extLst>
              <a:ext uri="{C183D7F6-B498-43B3-948B-1728B52AA6E4}">
                <adec:decorative xmlns:adec="http://schemas.microsoft.com/office/drawing/2017/decorative" val="1"/>
              </a:ext>
            </a:extLst>
          </p:cNvPr>
          <p:cNvGrpSpPr/>
          <p:nvPr/>
        </p:nvGrpSpPr>
        <p:grpSpPr>
          <a:xfrm>
            <a:off x="8506917" y="616940"/>
            <a:ext cx="3140440" cy="4786914"/>
            <a:chOff x="8446957" y="616940"/>
            <a:chExt cx="3140440" cy="4786914"/>
          </a:xfrm>
        </p:grpSpPr>
        <p:sp>
          <p:nvSpPr>
            <p:cNvPr id="3" name="TextBox 2"/>
            <p:cNvSpPr txBox="1"/>
            <p:nvPr/>
          </p:nvSpPr>
          <p:spPr>
            <a:xfrm>
              <a:off x="8446957" y="616940"/>
              <a:ext cx="3140440" cy="338554"/>
            </a:xfrm>
            <a:prstGeom prst="rect">
              <a:avLst/>
            </a:prstGeom>
            <a:solidFill>
              <a:schemeClr val="accent1">
                <a:lumMod val="20000"/>
                <a:lumOff val="80000"/>
              </a:schemeClr>
            </a:solidFill>
            <a:ln w="28575">
              <a:solidFill>
                <a:schemeClr val="accent5">
                  <a:lumMod val="75000"/>
                </a:schemeClr>
              </a:solidFill>
            </a:ln>
          </p:spPr>
          <p:txBody>
            <a:bodyPr wrap="square" rtlCol="0">
              <a:spAutoFit/>
            </a:bodyPr>
            <a:lstStyle/>
            <a:p>
              <a:pPr algn="ctr"/>
              <a:r>
                <a:rPr lang="en-GB" sz="1600" b="1" dirty="0">
                  <a:latin typeface="Arial" panose="020B0604020202020204" pitchFamily="34" charset="0"/>
                  <a:cs typeface="Arial" panose="020B0604020202020204" pitchFamily="34" charset="0"/>
                </a:rPr>
                <a:t>Timeline</a:t>
              </a:r>
            </a:p>
          </p:txBody>
        </p:sp>
        <p:sp>
          <p:nvSpPr>
            <p:cNvPr id="66" name="Rectangle 65"/>
            <p:cNvSpPr/>
            <p:nvPr/>
          </p:nvSpPr>
          <p:spPr>
            <a:xfrm>
              <a:off x="8478214" y="1188254"/>
              <a:ext cx="3109183" cy="421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grpSp>
          <p:nvGrpSpPr>
            <p:cNvPr id="67" name="Group 66"/>
            <p:cNvGrpSpPr/>
            <p:nvPr/>
          </p:nvGrpSpPr>
          <p:grpSpPr>
            <a:xfrm>
              <a:off x="8619577" y="1349634"/>
              <a:ext cx="2909321" cy="3972139"/>
              <a:chOff x="239541" y="1054140"/>
              <a:chExt cx="2909321" cy="3840148"/>
            </a:xfrm>
          </p:grpSpPr>
          <p:sp>
            <p:nvSpPr>
              <p:cNvPr id="59" name="Down Arrow 58"/>
              <p:cNvSpPr/>
              <p:nvPr/>
            </p:nvSpPr>
            <p:spPr>
              <a:xfrm>
                <a:off x="1286666" y="3157218"/>
                <a:ext cx="341617" cy="549523"/>
              </a:xfrm>
              <a:prstGeom prst="downArrow">
                <a:avLst/>
              </a:prstGeom>
              <a:solidFill>
                <a:schemeClr val="accent4">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own Arrow 3"/>
              <p:cNvSpPr/>
              <p:nvPr/>
            </p:nvSpPr>
            <p:spPr>
              <a:xfrm>
                <a:off x="1287791" y="1794652"/>
                <a:ext cx="341617" cy="549523"/>
              </a:xfrm>
              <a:prstGeom prst="downArrow">
                <a:avLst/>
              </a:prstGeom>
              <a:solidFill>
                <a:schemeClr val="accent4">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245476" y="2416317"/>
                <a:ext cx="2426248" cy="1015663"/>
              </a:xfrm>
              <a:prstGeom prst="rect">
                <a:avLst/>
              </a:prstGeom>
              <a:solidFill>
                <a:schemeClr val="accent6">
                  <a:lumMod val="40000"/>
                  <a:lumOff val="6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Shortlisted for Connection</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£50k cost per property threshold applied</a:t>
                </a:r>
              </a:p>
              <a:p>
                <a:endParaRPr lang="en-GB" sz="1200" dirty="0">
                  <a:latin typeface="Arial" panose="020B0604020202020204" pitchFamily="34" charset="0"/>
                  <a:cs typeface="Arial" panose="020B0604020202020204" pitchFamily="34" charset="0"/>
                </a:endParaRPr>
              </a:p>
            </p:txBody>
          </p:sp>
          <p:sp>
            <p:nvSpPr>
              <p:cNvPr id="47" name="Rectangle 46"/>
              <p:cNvSpPr/>
              <p:nvPr/>
            </p:nvSpPr>
            <p:spPr>
              <a:xfrm>
                <a:off x="239541" y="1054140"/>
                <a:ext cx="2439941" cy="1015663"/>
              </a:xfrm>
              <a:prstGeom prst="rect">
                <a:avLst/>
              </a:prstGeom>
              <a:solidFill>
                <a:schemeClr val="accent6">
                  <a:lumMod val="40000"/>
                  <a:lumOff val="6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Water Impact Assessments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Water Scarcity</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Distance from mains</a:t>
                </a:r>
              </a:p>
              <a:p>
                <a:endParaRPr lang="en-GB" sz="1200" dirty="0">
                  <a:latin typeface="Arial" panose="020B0604020202020204" pitchFamily="34" charset="0"/>
                  <a:cs typeface="Arial" panose="020B0604020202020204" pitchFamily="34" charset="0"/>
                </a:endParaRPr>
              </a:p>
            </p:txBody>
          </p:sp>
          <p:sp>
            <p:nvSpPr>
              <p:cNvPr id="58" name="Rectangle 57"/>
              <p:cNvSpPr/>
              <p:nvPr/>
            </p:nvSpPr>
            <p:spPr>
              <a:xfrm>
                <a:off x="248778" y="3778494"/>
                <a:ext cx="2419642" cy="1015663"/>
              </a:xfrm>
              <a:prstGeom prst="rect">
                <a:avLst/>
              </a:prstGeom>
              <a:solidFill>
                <a:schemeClr val="accent1">
                  <a:lumMod val="20000"/>
                  <a:lumOff val="8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Approaching the Communities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Assess willingness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Proceeding with connections</a:t>
                </a:r>
              </a:p>
              <a:p>
                <a:pPr algn="ctr"/>
                <a:endParaRPr lang="en-GB" sz="1200" dirty="0">
                  <a:latin typeface="Arial" panose="020B0604020202020204" pitchFamily="34" charset="0"/>
                  <a:cs typeface="Arial" panose="020B0604020202020204" pitchFamily="34" charset="0"/>
                </a:endParaRPr>
              </a:p>
            </p:txBody>
          </p:sp>
          <p:cxnSp>
            <p:nvCxnSpPr>
              <p:cNvPr id="11" name="Straight Connector 10"/>
              <p:cNvCxnSpPr/>
              <p:nvPr/>
            </p:nvCxnSpPr>
            <p:spPr>
              <a:xfrm>
                <a:off x="2848812" y="1054140"/>
                <a:ext cx="0" cy="3740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5400000">
                <a:off x="2482602" y="1486611"/>
                <a:ext cx="1069482" cy="244922"/>
              </a:xfrm>
              <a:prstGeom prst="rect">
                <a:avLst/>
              </a:prstGeom>
              <a:noFill/>
            </p:spPr>
            <p:txBody>
              <a:bodyPr wrap="square" rtlCol="0">
                <a:spAutoFit/>
              </a:bodyPr>
              <a:lstStyle/>
              <a:p>
                <a:r>
                  <a:rPr lang="en-GB" sz="1000" dirty="0"/>
                  <a:t>April - September</a:t>
                </a:r>
              </a:p>
            </p:txBody>
          </p:sp>
          <p:sp>
            <p:nvSpPr>
              <p:cNvPr id="63" name="TextBox 62"/>
              <p:cNvSpPr txBox="1"/>
              <p:nvPr/>
            </p:nvSpPr>
            <p:spPr>
              <a:xfrm rot="5400000">
                <a:off x="2376309" y="2828217"/>
                <a:ext cx="1298886" cy="246221"/>
              </a:xfrm>
              <a:prstGeom prst="rect">
                <a:avLst/>
              </a:prstGeom>
              <a:noFill/>
            </p:spPr>
            <p:txBody>
              <a:bodyPr wrap="square" rtlCol="0">
                <a:spAutoFit/>
              </a:bodyPr>
              <a:lstStyle/>
              <a:p>
                <a:r>
                  <a:rPr lang="en-GB" sz="1000" dirty="0"/>
                  <a:t>September - October</a:t>
                </a:r>
              </a:p>
            </p:txBody>
          </p:sp>
          <p:sp>
            <p:nvSpPr>
              <p:cNvPr id="64" name="TextBox 63"/>
              <p:cNvSpPr txBox="1"/>
              <p:nvPr/>
            </p:nvSpPr>
            <p:spPr>
              <a:xfrm rot="5400000">
                <a:off x="2466014" y="4213280"/>
                <a:ext cx="1115795" cy="246221"/>
              </a:xfrm>
              <a:prstGeom prst="rect">
                <a:avLst/>
              </a:prstGeom>
              <a:noFill/>
            </p:spPr>
            <p:txBody>
              <a:bodyPr wrap="square" rtlCol="0">
                <a:spAutoFit/>
              </a:bodyPr>
              <a:lstStyle/>
              <a:p>
                <a:r>
                  <a:rPr lang="en-GB" sz="1000" dirty="0"/>
                  <a:t>October – April?</a:t>
                </a:r>
              </a:p>
            </p:txBody>
          </p:sp>
        </p:grpSp>
        <p:cxnSp>
          <p:nvCxnSpPr>
            <p:cNvPr id="100" name="Straight Connector 99"/>
            <p:cNvCxnSpPr/>
            <p:nvPr/>
          </p:nvCxnSpPr>
          <p:spPr>
            <a:xfrm>
              <a:off x="11137695" y="1356605"/>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1132700" y="2528331"/>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11127705" y="3977378"/>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1137700" y="5209067"/>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4759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76"/>
          <p:cNvSpPr txBox="1">
            <a:spLocks noGrp="1"/>
          </p:cNvSpPr>
          <p:nvPr>
            <p:ph type="title" idx="4294967295"/>
          </p:nvPr>
        </p:nvSpPr>
        <p:spPr>
          <a:xfrm>
            <a:off x="425847" y="522549"/>
            <a:ext cx="2663708" cy="338554"/>
          </a:xfrm>
          <a:prstGeom prst="rect">
            <a:avLst/>
          </a:prstGeom>
          <a:solidFill>
            <a:schemeClr val="accent1">
              <a:lumMod val="20000"/>
              <a:lumOff val="80000"/>
            </a:schemeClr>
          </a:solidFill>
          <a:ln w="28575">
            <a:solidFill>
              <a:schemeClr val="accent5">
                <a:lumMod val="75000"/>
              </a:schemeClr>
            </a:solid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Recommendations </a:t>
            </a:r>
          </a:p>
        </p:txBody>
      </p:sp>
      <p:sp>
        <p:nvSpPr>
          <p:cNvPr id="79" name="Rectangle 78">
            <a:extLst>
              <a:ext uri="{C183D7F6-B498-43B3-948B-1728B52AA6E4}">
                <adec:decorative xmlns:adec="http://schemas.microsoft.com/office/drawing/2017/decorative" val="1"/>
              </a:ext>
            </a:extLst>
          </p:cNvPr>
          <p:cNvSpPr/>
          <p:nvPr/>
        </p:nvSpPr>
        <p:spPr>
          <a:xfrm>
            <a:off x="425848" y="1095546"/>
            <a:ext cx="2663708" cy="421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sp>
        <p:nvSpPr>
          <p:cNvPr id="80" name="Rectangle 79"/>
          <p:cNvSpPr/>
          <p:nvPr/>
        </p:nvSpPr>
        <p:spPr>
          <a:xfrm>
            <a:off x="516698" y="1215001"/>
            <a:ext cx="2439941" cy="1015663"/>
          </a:xfrm>
          <a:prstGeom prst="rect">
            <a:avLst/>
          </a:prstGeom>
          <a:solidFill>
            <a:schemeClr val="accent5">
              <a:lumMod val="75000"/>
            </a:schemeClr>
          </a:solidFill>
          <a:ln w="28575">
            <a:solidFill>
              <a:schemeClr val="accent5">
                <a:lumMod val="75000"/>
              </a:schemeClr>
            </a:solidFill>
          </a:ln>
        </p:spPr>
        <p:txBody>
          <a:bodyPr wrap="square">
            <a:spAutoFit/>
          </a:bodyPr>
          <a:lstStyle/>
          <a:p>
            <a:pPr lvl="0" algn="ctr"/>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A cost threshold of £</a:t>
            </a:r>
            <a:r>
              <a:rPr lang="en-GB" sz="1200" b="1" dirty="0" err="1">
                <a:solidFill>
                  <a:schemeClr val="bg1"/>
                </a:solidFill>
                <a:latin typeface="Arial" panose="020B0604020202020204" pitchFamily="34" charset="0"/>
                <a:cs typeface="Arial" panose="020B0604020202020204" pitchFamily="34" charset="0"/>
              </a:rPr>
              <a:t>50k</a:t>
            </a:r>
            <a:r>
              <a:rPr lang="en-GB" sz="1200" b="1" dirty="0">
                <a:solidFill>
                  <a:schemeClr val="bg1"/>
                </a:solidFill>
                <a:latin typeface="Arial" panose="020B0604020202020204" pitchFamily="34" charset="0"/>
                <a:cs typeface="Arial" panose="020B0604020202020204" pitchFamily="34" charset="0"/>
              </a:rPr>
              <a:t> per property is set to ensure the number of connections is maximised.</a:t>
            </a:r>
          </a:p>
          <a:p>
            <a:pPr lvl="0" algn="ctr"/>
            <a:endParaRPr lang="en-US" sz="500" dirty="0">
              <a:latin typeface="Arial" panose="020B0604020202020204" pitchFamily="34" charset="0"/>
              <a:cs typeface="Arial" panose="020B0604020202020204" pitchFamily="34" charset="0"/>
            </a:endParaRPr>
          </a:p>
        </p:txBody>
      </p:sp>
      <p:sp>
        <p:nvSpPr>
          <p:cNvPr id="81" name="Rectangle 80"/>
          <p:cNvSpPr/>
          <p:nvPr/>
        </p:nvSpPr>
        <p:spPr>
          <a:xfrm>
            <a:off x="516697" y="2402081"/>
            <a:ext cx="2439941" cy="1200329"/>
          </a:xfrm>
          <a:prstGeom prst="rect">
            <a:avLst/>
          </a:prstGeom>
          <a:solidFill>
            <a:schemeClr val="accent5">
              <a:lumMod val="75000"/>
            </a:schemeClr>
          </a:solidFill>
          <a:ln w="28575">
            <a:solidFill>
              <a:schemeClr val="accent5">
                <a:lumMod val="75000"/>
              </a:schemeClr>
            </a:solidFill>
          </a:ln>
        </p:spPr>
        <p:txBody>
          <a:bodyPr wrap="square">
            <a:spAutoFit/>
          </a:bodyPr>
          <a:lstStyle/>
          <a:p>
            <a:pPr lvl="0"/>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Three projects proceed to the next phase and that the majority of the £</a:t>
            </a:r>
            <a:r>
              <a:rPr lang="en-GB" sz="1200" b="1" dirty="0" err="1">
                <a:solidFill>
                  <a:schemeClr val="bg1"/>
                </a:solidFill>
                <a:latin typeface="Arial" panose="020B0604020202020204" pitchFamily="34" charset="0"/>
                <a:cs typeface="Arial" panose="020B0604020202020204" pitchFamily="34" charset="0"/>
              </a:rPr>
              <a:t>5m</a:t>
            </a:r>
            <a:r>
              <a:rPr lang="en-GB" sz="1200" b="1" dirty="0">
                <a:solidFill>
                  <a:schemeClr val="bg1"/>
                </a:solidFill>
                <a:latin typeface="Arial" panose="020B0604020202020204" pitchFamily="34" charset="0"/>
                <a:cs typeface="Arial" panose="020B0604020202020204" pitchFamily="34" charset="0"/>
              </a:rPr>
              <a:t> budget for 2022-23 is re-profiled across 2023/24-2026/27. </a:t>
            </a:r>
          </a:p>
          <a:p>
            <a:pPr lvl="0"/>
            <a:endParaRPr lang="en-GB" sz="500" dirty="0">
              <a:latin typeface="Arial" panose="020B0604020202020204" pitchFamily="34" charset="0"/>
              <a:cs typeface="Arial" panose="020B0604020202020204" pitchFamily="34" charset="0"/>
            </a:endParaRPr>
          </a:p>
        </p:txBody>
      </p:sp>
      <p:sp>
        <p:nvSpPr>
          <p:cNvPr id="82" name="Rectangle 81"/>
          <p:cNvSpPr/>
          <p:nvPr/>
        </p:nvSpPr>
        <p:spPr>
          <a:xfrm>
            <a:off x="537730" y="3803807"/>
            <a:ext cx="2439941" cy="1384995"/>
          </a:xfrm>
          <a:prstGeom prst="rect">
            <a:avLst/>
          </a:prstGeom>
          <a:solidFill>
            <a:schemeClr val="accent5">
              <a:lumMod val="75000"/>
            </a:schemeClr>
          </a:solidFill>
          <a:ln w="28575">
            <a:solidFill>
              <a:schemeClr val="accent5">
                <a:lumMod val="75000"/>
              </a:schemeClr>
            </a:solidFill>
          </a:ln>
        </p:spPr>
        <p:txBody>
          <a:bodyPr wrap="square">
            <a:spAutoFit/>
          </a:bodyPr>
          <a:lstStyle/>
          <a:p>
            <a:pPr lvl="0"/>
            <a:endParaRPr lang="en-GB" sz="500" dirty="0">
              <a:latin typeface="Arial" panose="020B0604020202020204" pitchFamily="34" charset="0"/>
              <a:cs typeface="Arial" panose="020B0604020202020204" pitchFamily="34" charset="0"/>
            </a:endParaRPr>
          </a:p>
          <a:p>
            <a:pPr lvl="0" algn="ctr"/>
            <a:r>
              <a:rPr lang="en-GB" sz="1200" b="1" dirty="0">
                <a:solidFill>
                  <a:schemeClr val="bg1"/>
                </a:solidFill>
                <a:latin typeface="Arial" panose="020B0604020202020204" pitchFamily="34" charset="0"/>
                <a:cs typeface="Arial" panose="020B0604020202020204" pitchFamily="34" charset="0"/>
              </a:rPr>
              <a:t>A two-year programme of Water Impact Assessments for further communities across Aberdeenshire and other regions based on Local Authorities’ recommendations.</a:t>
            </a:r>
          </a:p>
          <a:p>
            <a:pPr lvl="0"/>
            <a:endParaRPr lang="en-GB" sz="500" dirty="0">
              <a:latin typeface="Arial" panose="020B0604020202020204" pitchFamily="34" charset="0"/>
              <a:cs typeface="Arial" panose="020B0604020202020204" pitchFamily="34" charset="0"/>
            </a:endParaRPr>
          </a:p>
        </p:txBody>
      </p:sp>
      <p:grpSp>
        <p:nvGrpSpPr>
          <p:cNvPr id="106" name="Group 105">
            <a:extLst>
              <a:ext uri="{C183D7F6-B498-43B3-948B-1728B52AA6E4}">
                <adec:decorative xmlns:adec="http://schemas.microsoft.com/office/drawing/2017/decorative" val="1"/>
              </a:ext>
            </a:extLst>
          </p:cNvPr>
          <p:cNvGrpSpPr/>
          <p:nvPr/>
        </p:nvGrpSpPr>
        <p:grpSpPr>
          <a:xfrm>
            <a:off x="1117117" y="5520558"/>
            <a:ext cx="10080538" cy="1206662"/>
            <a:chOff x="1153274" y="5522390"/>
            <a:chExt cx="10080538" cy="1206662"/>
          </a:xfrm>
        </p:grpSpPr>
        <p:sp>
          <p:nvSpPr>
            <p:cNvPr id="83" name="Rectangle 82"/>
            <p:cNvSpPr/>
            <p:nvPr/>
          </p:nvSpPr>
          <p:spPr>
            <a:xfrm>
              <a:off x="1153274" y="5528723"/>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87" name="TextBox 86"/>
            <p:cNvSpPr txBox="1"/>
            <p:nvPr/>
          </p:nvSpPr>
          <p:spPr>
            <a:xfrm>
              <a:off x="1179060" y="5599017"/>
              <a:ext cx="2239461"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Spend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t>
              </a:r>
              <a:r>
                <a:rPr lang="en-GB" sz="1200" dirty="0" err="1">
                  <a:latin typeface="Arial" panose="020B0604020202020204" pitchFamily="34" charset="0"/>
                  <a:cs typeface="Arial" panose="020B0604020202020204" pitchFamily="34" charset="0"/>
                </a:rPr>
                <a:t>40k</a:t>
              </a:r>
              <a:r>
                <a:rPr lang="en-GB" sz="1200" dirty="0">
                  <a:latin typeface="Arial" panose="020B0604020202020204" pitchFamily="34" charset="0"/>
                  <a:cs typeface="Arial" panose="020B0604020202020204" pitchFamily="34" charset="0"/>
                </a:rPr>
                <a:t> spent to date on the Water Impact Assessments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Outturn for year is likely to be under £</a:t>
              </a:r>
              <a:r>
                <a:rPr lang="en-GB" sz="1200" dirty="0" err="1">
                  <a:latin typeface="Arial" panose="020B0604020202020204" pitchFamily="34" charset="0"/>
                  <a:cs typeface="Arial" panose="020B0604020202020204" pitchFamily="34" charset="0"/>
                </a:rPr>
                <a:t>500k</a:t>
              </a:r>
              <a:endParaRPr lang="en-GB" sz="1200" dirty="0">
                <a:latin typeface="Arial" panose="020B0604020202020204" pitchFamily="34" charset="0"/>
                <a:cs typeface="Arial" panose="020B0604020202020204" pitchFamily="34" charset="0"/>
              </a:endParaRPr>
            </a:p>
          </p:txBody>
        </p:sp>
        <p:sp>
          <p:nvSpPr>
            <p:cNvPr id="88" name="Rectangle 87"/>
            <p:cNvSpPr/>
            <p:nvPr/>
          </p:nvSpPr>
          <p:spPr>
            <a:xfrm>
              <a:off x="3674847"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89" name="TextBox 88"/>
            <p:cNvSpPr txBox="1"/>
            <p:nvPr/>
          </p:nvSpPr>
          <p:spPr>
            <a:xfrm>
              <a:off x="3638238" y="5584309"/>
              <a:ext cx="2450987" cy="1015663"/>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Sensitivities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Likely to be requests for financial assistance to install the private supply pipe to properties.</a:t>
              </a:r>
            </a:p>
          </p:txBody>
        </p:sp>
        <p:sp>
          <p:nvSpPr>
            <p:cNvPr id="90" name="Rectangle 89"/>
            <p:cNvSpPr/>
            <p:nvPr/>
          </p:nvSpPr>
          <p:spPr>
            <a:xfrm>
              <a:off x="6233029"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91" name="TextBox 90"/>
            <p:cNvSpPr txBox="1"/>
            <p:nvPr/>
          </p:nvSpPr>
          <p:spPr>
            <a:xfrm>
              <a:off x="6196420" y="5584309"/>
              <a:ext cx="2450987" cy="830997"/>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Further investigation required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Is there scope to provide assistance in the case of hardship?</a:t>
              </a:r>
            </a:p>
          </p:txBody>
        </p:sp>
        <p:sp>
          <p:nvSpPr>
            <p:cNvPr id="92" name="Rectangle 91"/>
            <p:cNvSpPr/>
            <p:nvPr/>
          </p:nvSpPr>
          <p:spPr>
            <a:xfrm>
              <a:off x="8791211" y="5522390"/>
              <a:ext cx="2347694" cy="1200329"/>
            </a:xfrm>
            <a:prstGeom prst="rect">
              <a:avLst/>
            </a:prstGeom>
            <a:solidFill>
              <a:schemeClr val="accent4">
                <a:lumMod val="20000"/>
                <a:lumOff val="80000"/>
              </a:schemeClr>
            </a:solidFill>
            <a:ln w="28575">
              <a:solidFill>
                <a:schemeClr val="accent5">
                  <a:lumMod val="75000"/>
                </a:schemeClr>
              </a:solidFill>
            </a:ln>
          </p:spPr>
          <p:txBody>
            <a:bodyPr wrap="square">
              <a:spAutoFit/>
            </a:bodyPr>
            <a:lstStyle/>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94" name="TextBox 93"/>
            <p:cNvSpPr txBox="1"/>
            <p:nvPr/>
          </p:nvSpPr>
          <p:spPr>
            <a:xfrm>
              <a:off x="8782825" y="5570317"/>
              <a:ext cx="2450987" cy="830997"/>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Next Steps</a:t>
              </a:r>
            </a:p>
            <a:p>
              <a:pPr marL="171450" indent="-171450">
                <a:buFont typeface="Arial" panose="020B0604020202020204" pitchFamily="34" charset="0"/>
                <a:buChar char="•"/>
              </a:pPr>
              <a:r>
                <a:rPr lang="en-GB" sz="1200" dirty="0" err="1">
                  <a:latin typeface="Arial" panose="020B0604020202020204" pitchFamily="34" charset="0"/>
                  <a:cs typeface="Arial" panose="020B0604020202020204" pitchFamily="34" charset="0"/>
                </a:rPr>
                <a:t>Comms</a:t>
              </a:r>
              <a:r>
                <a:rPr lang="en-GB" sz="1200" dirty="0">
                  <a:latin typeface="Arial" panose="020B0604020202020204" pitchFamily="34" charset="0"/>
                  <a:cs typeface="Arial" panose="020B0604020202020204" pitchFamily="34" charset="0"/>
                </a:rPr>
                <a:t> strategy</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Public information on project</a:t>
              </a:r>
            </a:p>
            <a:p>
              <a:pPr marL="171450" indent="-171450">
                <a:buFont typeface="Arial" panose="020B0604020202020204" pitchFamily="34" charset="0"/>
                <a:buChar char="•"/>
              </a:pPr>
              <a:r>
                <a:rPr lang="en-GB" sz="1200" dirty="0" err="1">
                  <a:latin typeface="Arial" panose="020B0604020202020204" pitchFamily="34" charset="0"/>
                  <a:cs typeface="Arial" panose="020B0604020202020204" pitchFamily="34" charset="0"/>
                </a:rPr>
                <a:t>WIA</a:t>
              </a:r>
              <a:r>
                <a:rPr lang="en-GB" sz="1200" dirty="0">
                  <a:latin typeface="Arial" panose="020B0604020202020204" pitchFamily="34" charset="0"/>
                  <a:cs typeface="Arial" panose="020B0604020202020204" pitchFamily="34" charset="0"/>
                </a:rPr>
                <a:t> programme list</a:t>
              </a:r>
            </a:p>
          </p:txBody>
        </p:sp>
      </p:grpSp>
      <p:grpSp>
        <p:nvGrpSpPr>
          <p:cNvPr id="105" name="Group 104">
            <a:extLst>
              <a:ext uri="{C183D7F6-B498-43B3-948B-1728B52AA6E4}">
                <adec:decorative xmlns:adec="http://schemas.microsoft.com/office/drawing/2017/decorative" val="1"/>
              </a:ext>
            </a:extLst>
          </p:cNvPr>
          <p:cNvGrpSpPr/>
          <p:nvPr/>
        </p:nvGrpSpPr>
        <p:grpSpPr>
          <a:xfrm>
            <a:off x="7184834" y="401888"/>
            <a:ext cx="3140440" cy="4786914"/>
            <a:chOff x="8446957" y="616940"/>
            <a:chExt cx="3140440" cy="4786914"/>
          </a:xfrm>
        </p:grpSpPr>
        <p:sp>
          <p:nvSpPr>
            <p:cNvPr id="3" name="TextBox 2"/>
            <p:cNvSpPr txBox="1"/>
            <p:nvPr/>
          </p:nvSpPr>
          <p:spPr>
            <a:xfrm>
              <a:off x="8446957" y="616940"/>
              <a:ext cx="3140440" cy="338554"/>
            </a:xfrm>
            <a:prstGeom prst="rect">
              <a:avLst/>
            </a:prstGeom>
            <a:solidFill>
              <a:schemeClr val="accent1">
                <a:lumMod val="20000"/>
                <a:lumOff val="80000"/>
              </a:schemeClr>
            </a:solidFill>
            <a:ln w="28575">
              <a:solidFill>
                <a:schemeClr val="accent5">
                  <a:lumMod val="75000"/>
                </a:schemeClr>
              </a:solidFill>
            </a:ln>
          </p:spPr>
          <p:txBody>
            <a:bodyPr wrap="square" rtlCol="0">
              <a:spAutoFit/>
            </a:bodyPr>
            <a:lstStyle/>
            <a:p>
              <a:pPr algn="ctr"/>
              <a:r>
                <a:rPr lang="en-GB" sz="1600" b="1" dirty="0">
                  <a:latin typeface="Arial" panose="020B0604020202020204" pitchFamily="34" charset="0"/>
                  <a:cs typeface="Arial" panose="020B0604020202020204" pitchFamily="34" charset="0"/>
                </a:rPr>
                <a:t>Timeline</a:t>
              </a:r>
            </a:p>
          </p:txBody>
        </p:sp>
        <p:sp>
          <p:nvSpPr>
            <p:cNvPr id="66" name="Rectangle 65"/>
            <p:cNvSpPr/>
            <p:nvPr/>
          </p:nvSpPr>
          <p:spPr>
            <a:xfrm>
              <a:off x="8478214" y="1188254"/>
              <a:ext cx="3109183" cy="421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grpSp>
          <p:nvGrpSpPr>
            <p:cNvPr id="67" name="Group 66"/>
            <p:cNvGrpSpPr/>
            <p:nvPr/>
          </p:nvGrpSpPr>
          <p:grpSpPr>
            <a:xfrm>
              <a:off x="8619577" y="1349634"/>
              <a:ext cx="2909321" cy="3972139"/>
              <a:chOff x="239541" y="1054140"/>
              <a:chExt cx="2909321" cy="3840148"/>
            </a:xfrm>
          </p:grpSpPr>
          <p:sp>
            <p:nvSpPr>
              <p:cNvPr id="59" name="Down Arrow 58"/>
              <p:cNvSpPr/>
              <p:nvPr/>
            </p:nvSpPr>
            <p:spPr>
              <a:xfrm>
                <a:off x="1286666" y="3157218"/>
                <a:ext cx="341617" cy="549523"/>
              </a:xfrm>
              <a:prstGeom prst="downArrow">
                <a:avLst/>
              </a:prstGeom>
              <a:solidFill>
                <a:schemeClr val="accent4">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own Arrow 3"/>
              <p:cNvSpPr/>
              <p:nvPr/>
            </p:nvSpPr>
            <p:spPr>
              <a:xfrm>
                <a:off x="1287791" y="1794652"/>
                <a:ext cx="341617" cy="549523"/>
              </a:xfrm>
              <a:prstGeom prst="downArrow">
                <a:avLst/>
              </a:prstGeom>
              <a:solidFill>
                <a:schemeClr val="accent4">
                  <a:lumMod val="20000"/>
                  <a:lumOff val="8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245476" y="2416317"/>
                <a:ext cx="2426248" cy="1015663"/>
              </a:xfrm>
              <a:prstGeom prst="rect">
                <a:avLst/>
              </a:prstGeom>
              <a:solidFill>
                <a:schemeClr val="accent6">
                  <a:lumMod val="40000"/>
                  <a:lumOff val="6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Shortlisted for Connection</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£50k cost per property threshold applied</a:t>
                </a:r>
              </a:p>
              <a:p>
                <a:endParaRPr lang="en-GB" sz="1200" dirty="0">
                  <a:latin typeface="Arial" panose="020B0604020202020204" pitchFamily="34" charset="0"/>
                  <a:cs typeface="Arial" panose="020B0604020202020204" pitchFamily="34" charset="0"/>
                </a:endParaRPr>
              </a:p>
            </p:txBody>
          </p:sp>
          <p:sp>
            <p:nvSpPr>
              <p:cNvPr id="47" name="Rectangle 46"/>
              <p:cNvSpPr/>
              <p:nvPr/>
            </p:nvSpPr>
            <p:spPr>
              <a:xfrm>
                <a:off x="239541" y="1054140"/>
                <a:ext cx="2439941" cy="1015663"/>
              </a:xfrm>
              <a:prstGeom prst="rect">
                <a:avLst/>
              </a:prstGeom>
              <a:solidFill>
                <a:schemeClr val="accent6">
                  <a:lumMod val="40000"/>
                  <a:lumOff val="6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Water Impact Assessments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Water Scarcity</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Distance from mains</a:t>
                </a:r>
              </a:p>
              <a:p>
                <a:endParaRPr lang="en-GB" sz="1200" dirty="0">
                  <a:latin typeface="Arial" panose="020B0604020202020204" pitchFamily="34" charset="0"/>
                  <a:cs typeface="Arial" panose="020B0604020202020204" pitchFamily="34" charset="0"/>
                </a:endParaRPr>
              </a:p>
            </p:txBody>
          </p:sp>
          <p:sp>
            <p:nvSpPr>
              <p:cNvPr id="58" name="Rectangle 57"/>
              <p:cNvSpPr/>
              <p:nvPr/>
            </p:nvSpPr>
            <p:spPr>
              <a:xfrm>
                <a:off x="248778" y="3778494"/>
                <a:ext cx="2419642" cy="1015663"/>
              </a:xfrm>
              <a:prstGeom prst="rect">
                <a:avLst/>
              </a:prstGeom>
              <a:solidFill>
                <a:schemeClr val="accent1">
                  <a:lumMod val="20000"/>
                  <a:lumOff val="80000"/>
                </a:schemeClr>
              </a:solidFill>
              <a:ln w="28575">
                <a:solidFill>
                  <a:schemeClr val="accent5">
                    <a:lumMod val="75000"/>
                  </a:schemeClr>
                </a:solidFill>
              </a:ln>
            </p:spPr>
            <p:txBody>
              <a:bodyPr wrap="square">
                <a:spAutoFit/>
              </a:bodyPr>
              <a:lstStyle/>
              <a:p>
                <a:pPr algn="ctr"/>
                <a:endParaRPr lang="en-GB" sz="1200" b="1"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Approaching the Communities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Assess willingness</a:t>
                </a:r>
              </a:p>
              <a:p>
                <a:pPr marL="171450" indent="-171450" algn="ctr">
                  <a:buFont typeface="Arial" panose="020B0604020202020204" pitchFamily="34" charset="0"/>
                  <a:buChar char="•"/>
                </a:pPr>
                <a:r>
                  <a:rPr lang="en-GB" sz="1200" dirty="0">
                    <a:latin typeface="Arial" panose="020B0604020202020204" pitchFamily="34" charset="0"/>
                    <a:cs typeface="Arial" panose="020B0604020202020204" pitchFamily="34" charset="0"/>
                  </a:rPr>
                  <a:t>Proceeding with connections</a:t>
                </a:r>
              </a:p>
              <a:p>
                <a:pPr algn="ctr"/>
                <a:endParaRPr lang="en-GB" sz="1200" dirty="0">
                  <a:latin typeface="Arial" panose="020B0604020202020204" pitchFamily="34" charset="0"/>
                  <a:cs typeface="Arial" panose="020B0604020202020204" pitchFamily="34" charset="0"/>
                </a:endParaRPr>
              </a:p>
            </p:txBody>
          </p:sp>
          <p:cxnSp>
            <p:nvCxnSpPr>
              <p:cNvPr id="11" name="Straight Connector 10"/>
              <p:cNvCxnSpPr/>
              <p:nvPr/>
            </p:nvCxnSpPr>
            <p:spPr>
              <a:xfrm>
                <a:off x="2848812" y="1054140"/>
                <a:ext cx="0" cy="3740017"/>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5400000">
                <a:off x="2482602" y="1486611"/>
                <a:ext cx="1069482" cy="244922"/>
              </a:xfrm>
              <a:prstGeom prst="rect">
                <a:avLst/>
              </a:prstGeom>
              <a:noFill/>
            </p:spPr>
            <p:txBody>
              <a:bodyPr wrap="square" rtlCol="0">
                <a:spAutoFit/>
              </a:bodyPr>
              <a:lstStyle/>
              <a:p>
                <a:r>
                  <a:rPr lang="en-GB" sz="1000" dirty="0"/>
                  <a:t>April - September</a:t>
                </a:r>
              </a:p>
            </p:txBody>
          </p:sp>
          <p:sp>
            <p:nvSpPr>
              <p:cNvPr id="63" name="TextBox 62"/>
              <p:cNvSpPr txBox="1"/>
              <p:nvPr/>
            </p:nvSpPr>
            <p:spPr>
              <a:xfrm rot="5400000">
                <a:off x="2376309" y="2828217"/>
                <a:ext cx="1298886" cy="246221"/>
              </a:xfrm>
              <a:prstGeom prst="rect">
                <a:avLst/>
              </a:prstGeom>
              <a:noFill/>
            </p:spPr>
            <p:txBody>
              <a:bodyPr wrap="square" rtlCol="0">
                <a:spAutoFit/>
              </a:bodyPr>
              <a:lstStyle/>
              <a:p>
                <a:r>
                  <a:rPr lang="en-GB" sz="1000" dirty="0"/>
                  <a:t>September - October</a:t>
                </a:r>
              </a:p>
            </p:txBody>
          </p:sp>
          <p:sp>
            <p:nvSpPr>
              <p:cNvPr id="64" name="TextBox 63"/>
              <p:cNvSpPr txBox="1"/>
              <p:nvPr/>
            </p:nvSpPr>
            <p:spPr>
              <a:xfrm rot="5400000">
                <a:off x="2466014" y="4213280"/>
                <a:ext cx="1115795" cy="246221"/>
              </a:xfrm>
              <a:prstGeom prst="rect">
                <a:avLst/>
              </a:prstGeom>
              <a:noFill/>
            </p:spPr>
            <p:txBody>
              <a:bodyPr wrap="square" rtlCol="0">
                <a:spAutoFit/>
              </a:bodyPr>
              <a:lstStyle/>
              <a:p>
                <a:r>
                  <a:rPr lang="en-GB" sz="1000" dirty="0"/>
                  <a:t>October – April?</a:t>
                </a:r>
              </a:p>
            </p:txBody>
          </p:sp>
        </p:grpSp>
        <p:cxnSp>
          <p:nvCxnSpPr>
            <p:cNvPr id="100" name="Straight Connector 99"/>
            <p:cNvCxnSpPr/>
            <p:nvPr/>
          </p:nvCxnSpPr>
          <p:spPr>
            <a:xfrm>
              <a:off x="11137695" y="1356605"/>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11132700" y="2528331"/>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11127705" y="3977378"/>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1137700" y="5209067"/>
              <a:ext cx="104553"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19146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idx="4294967295"/>
          </p:nvPr>
        </p:nvSpPr>
        <p:spPr>
          <a:xfrm>
            <a:off x="112872" y="242771"/>
            <a:ext cx="986723" cy="737498"/>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2060"/>
                </a:solidFill>
                <a:effectLst/>
                <a:uLnTx/>
                <a:uFillTx/>
                <a:latin typeface="+mn-lt"/>
                <a:ea typeface="+mn-ea"/>
                <a:cs typeface="+mn-cs"/>
              </a:rPr>
              <a:t>ACTION</a:t>
            </a:r>
          </a:p>
        </p:txBody>
      </p:sp>
      <p:sp>
        <p:nvSpPr>
          <p:cNvPr id="37" name="Oval 36"/>
          <p:cNvSpPr/>
          <p:nvPr/>
        </p:nvSpPr>
        <p:spPr>
          <a:xfrm>
            <a:off x="58778" y="1130754"/>
            <a:ext cx="1191288" cy="7813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rPr>
              <a:t>Result</a:t>
            </a:r>
          </a:p>
        </p:txBody>
      </p:sp>
      <p:sp>
        <p:nvSpPr>
          <p:cNvPr id="38" name="Rounded Rectangle 37">
            <a:extLst>
              <a:ext uri="{C183D7F6-B498-43B3-948B-1728B52AA6E4}">
                <adec:decorative xmlns:adec="http://schemas.microsoft.com/office/drawing/2017/decorative" val="1"/>
              </a:ext>
            </a:extLst>
          </p:cNvPr>
          <p:cNvSpPr/>
          <p:nvPr/>
        </p:nvSpPr>
        <p:spPr>
          <a:xfrm>
            <a:off x="59238" y="2067618"/>
            <a:ext cx="1179254" cy="737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rPr>
              <a:t>Outcome</a:t>
            </a:r>
          </a:p>
        </p:txBody>
      </p:sp>
      <p:cxnSp>
        <p:nvCxnSpPr>
          <p:cNvPr id="64" name="Elbow Connector 63">
            <a:extLst>
              <a:ext uri="{C183D7F6-B498-43B3-948B-1728B52AA6E4}">
                <adec:decorative xmlns:adec="http://schemas.microsoft.com/office/drawing/2017/decorative" val="1"/>
              </a:ext>
            </a:extLst>
          </p:cNvPr>
          <p:cNvCxnSpPr>
            <a:stCxn id="23" idx="2"/>
            <a:endCxn id="28" idx="0"/>
          </p:cNvCxnSpPr>
          <p:nvPr/>
        </p:nvCxnSpPr>
        <p:spPr>
          <a:xfrm rot="16200000" flipH="1">
            <a:off x="7585797" y="889607"/>
            <a:ext cx="437522" cy="2456364"/>
          </a:xfrm>
          <a:prstGeom prst="bentConnector3">
            <a:avLst>
              <a:gd name="adj1" fmla="val 50000"/>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C183D7F6-B498-43B3-948B-1728B52AA6E4}">
                <adec:decorative xmlns:adec="http://schemas.microsoft.com/office/drawing/2017/decorative" val="1"/>
              </a:ext>
            </a:extLst>
          </p:cNvPr>
          <p:cNvSpPr/>
          <p:nvPr/>
        </p:nvSpPr>
        <p:spPr>
          <a:xfrm>
            <a:off x="5976452" y="242770"/>
            <a:ext cx="1199847" cy="659585"/>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Local authority nominate PWS community</a:t>
            </a:r>
          </a:p>
        </p:txBody>
      </p:sp>
      <p:sp>
        <p:nvSpPr>
          <p:cNvPr id="28" name="Oval 27">
            <a:extLst>
              <a:ext uri="{C183D7F6-B498-43B3-948B-1728B52AA6E4}">
                <adec:decorative xmlns:adec="http://schemas.microsoft.com/office/drawing/2017/decorative" val="1"/>
              </a:ext>
            </a:extLst>
          </p:cNvPr>
          <p:cNvSpPr/>
          <p:nvPr/>
        </p:nvSpPr>
        <p:spPr>
          <a:xfrm>
            <a:off x="8432816" y="2336550"/>
            <a:ext cx="1199847" cy="1005081"/>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No capacity</a:t>
            </a:r>
          </a:p>
          <a:p>
            <a:pPr algn="ctr"/>
            <a:r>
              <a:rPr lang="en-GB" sz="1100" dirty="0">
                <a:solidFill>
                  <a:schemeClr val="tx1"/>
                </a:solidFill>
                <a:latin typeface="Arial" panose="020B0604020202020204" pitchFamily="34" charset="0"/>
                <a:cs typeface="Arial" panose="020B0604020202020204" pitchFamily="34" charset="0"/>
              </a:rPr>
              <a:t>Prohibitive costs</a:t>
            </a:r>
          </a:p>
        </p:txBody>
      </p:sp>
      <p:sp>
        <p:nvSpPr>
          <p:cNvPr id="29" name="Oval 28">
            <a:extLst>
              <a:ext uri="{C183D7F6-B498-43B3-948B-1728B52AA6E4}">
                <adec:decorative xmlns:adec="http://schemas.microsoft.com/office/drawing/2017/decorative" val="1"/>
              </a:ext>
            </a:extLst>
          </p:cNvPr>
          <p:cNvSpPr/>
          <p:nvPr/>
        </p:nvSpPr>
        <p:spPr>
          <a:xfrm>
            <a:off x="3456432" y="2336550"/>
            <a:ext cx="1199847" cy="1005081"/>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Capacity</a:t>
            </a:r>
            <a:r>
              <a:rPr lang="en-GB" sz="1100" dirty="0">
                <a:solidFill>
                  <a:schemeClr val="tx1"/>
                </a:solidFill>
                <a:latin typeface="Arial" panose="020B0604020202020204" pitchFamily="34" charset="0"/>
                <a:cs typeface="Arial" panose="020B0604020202020204" pitchFamily="34" charset="0"/>
              </a:rPr>
              <a:t> </a:t>
            </a:r>
          </a:p>
          <a:p>
            <a:pPr algn="ctr"/>
            <a:r>
              <a:rPr lang="en-GB" sz="1100" dirty="0">
                <a:solidFill>
                  <a:schemeClr val="tx1"/>
                </a:solidFill>
                <a:latin typeface="Arial" panose="020B0604020202020204" pitchFamily="34" charset="0"/>
                <a:cs typeface="Arial" panose="020B0604020202020204" pitchFamily="34" charset="0"/>
              </a:rPr>
              <a:t>No upgrade required</a:t>
            </a:r>
          </a:p>
        </p:txBody>
      </p:sp>
      <p:sp>
        <p:nvSpPr>
          <p:cNvPr id="32" name="Rounded Rectangle 31">
            <a:extLst>
              <a:ext uri="{C183D7F6-B498-43B3-948B-1728B52AA6E4}">
                <adec:decorative xmlns:adec="http://schemas.microsoft.com/office/drawing/2017/decorative" val="1"/>
              </a:ext>
            </a:extLst>
          </p:cNvPr>
          <p:cNvSpPr/>
          <p:nvPr/>
        </p:nvSpPr>
        <p:spPr>
          <a:xfrm>
            <a:off x="3456432" y="3678622"/>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Households can pay for connection to tap</a:t>
            </a:r>
          </a:p>
        </p:txBody>
      </p:sp>
      <p:sp>
        <p:nvSpPr>
          <p:cNvPr id="33" name="Rounded Rectangle 32">
            <a:extLst>
              <a:ext uri="{C183D7F6-B498-43B3-948B-1728B52AA6E4}">
                <adec:decorative xmlns:adec="http://schemas.microsoft.com/office/drawing/2017/decorative" val="1"/>
              </a:ext>
            </a:extLst>
          </p:cNvPr>
          <p:cNvSpPr/>
          <p:nvPr/>
        </p:nvSpPr>
        <p:spPr>
          <a:xfrm>
            <a:off x="5127521" y="3678622"/>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Assess willingness to connect</a:t>
            </a:r>
          </a:p>
        </p:txBody>
      </p:sp>
      <p:sp>
        <p:nvSpPr>
          <p:cNvPr id="34" name="Rounded Rectangle 33">
            <a:extLst>
              <a:ext uri="{C183D7F6-B498-43B3-948B-1728B52AA6E4}">
                <adec:decorative xmlns:adec="http://schemas.microsoft.com/office/drawing/2017/decorative" val="1"/>
              </a:ext>
            </a:extLst>
          </p:cNvPr>
          <p:cNvSpPr/>
          <p:nvPr/>
        </p:nvSpPr>
        <p:spPr>
          <a:xfrm>
            <a:off x="6824668" y="3654872"/>
            <a:ext cx="1199847" cy="785220"/>
          </a:xfrm>
          <a:prstGeom prst="roundRect">
            <a:avLst/>
          </a:prstGeom>
          <a:solidFill>
            <a:srgbClr val="FFCCCC"/>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Continue with PWS  or</a:t>
            </a:r>
          </a:p>
          <a:p>
            <a:pPr algn="ctr"/>
            <a:r>
              <a:rPr lang="en-GB" sz="1100" dirty="0">
                <a:solidFill>
                  <a:schemeClr val="tx1"/>
                </a:solidFill>
                <a:latin typeface="Arial" panose="020B0604020202020204" pitchFamily="34" charset="0"/>
                <a:cs typeface="Arial" panose="020B0604020202020204" pitchFamily="34" charset="0"/>
              </a:rPr>
              <a:t>community pay for connection</a:t>
            </a:r>
          </a:p>
        </p:txBody>
      </p:sp>
      <p:sp>
        <p:nvSpPr>
          <p:cNvPr id="35" name="Rounded Rectangle 34">
            <a:extLst>
              <a:ext uri="{C183D7F6-B498-43B3-948B-1728B52AA6E4}">
                <adec:decorative xmlns:adec="http://schemas.microsoft.com/office/drawing/2017/decorative" val="1"/>
              </a:ext>
            </a:extLst>
          </p:cNvPr>
          <p:cNvSpPr/>
          <p:nvPr/>
        </p:nvSpPr>
        <p:spPr>
          <a:xfrm>
            <a:off x="8521815" y="3678622"/>
            <a:ext cx="1199847" cy="785220"/>
          </a:xfrm>
          <a:prstGeom prst="roundRect">
            <a:avLst/>
          </a:prstGeom>
          <a:solidFill>
            <a:srgbClr val="FFCCCC"/>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Continue with PWS</a:t>
            </a:r>
          </a:p>
        </p:txBody>
      </p:sp>
      <p:sp>
        <p:nvSpPr>
          <p:cNvPr id="40" name="Rounded Rectangle 39">
            <a:extLst>
              <a:ext uri="{C183D7F6-B498-43B3-948B-1728B52AA6E4}">
                <adec:decorative xmlns:adec="http://schemas.microsoft.com/office/drawing/2017/decorative" val="1"/>
              </a:ext>
            </a:extLst>
          </p:cNvPr>
          <p:cNvSpPr/>
          <p:nvPr/>
        </p:nvSpPr>
        <p:spPr>
          <a:xfrm>
            <a:off x="5127520" y="4806917"/>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Communities shortlisted for connection via scheme</a:t>
            </a:r>
          </a:p>
        </p:txBody>
      </p:sp>
      <p:cxnSp>
        <p:nvCxnSpPr>
          <p:cNvPr id="42" name="Straight Arrow Connector 41">
            <a:extLst>
              <a:ext uri="{C183D7F6-B498-43B3-948B-1728B52AA6E4}">
                <adec:decorative xmlns:adec="http://schemas.microsoft.com/office/drawing/2017/decorative" val="1"/>
              </a:ext>
            </a:extLst>
          </p:cNvPr>
          <p:cNvCxnSpPr/>
          <p:nvPr/>
        </p:nvCxnSpPr>
        <p:spPr>
          <a:xfrm>
            <a:off x="6576376" y="902355"/>
            <a:ext cx="0" cy="29782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67">
            <a:extLst>
              <a:ext uri="{C183D7F6-B498-43B3-948B-1728B52AA6E4}">
                <adec:decorative xmlns:adec="http://schemas.microsoft.com/office/drawing/2017/decorative" val="1"/>
              </a:ext>
            </a:extLst>
          </p:cNvPr>
          <p:cNvCxnSpPr>
            <a:stCxn id="23" idx="2"/>
            <a:endCxn id="29" idx="0"/>
          </p:cNvCxnSpPr>
          <p:nvPr/>
        </p:nvCxnSpPr>
        <p:spPr>
          <a:xfrm rot="5400000">
            <a:off x="5097605" y="857779"/>
            <a:ext cx="437522" cy="2520020"/>
          </a:xfrm>
          <a:prstGeom prst="bentConnector3">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a:extLst>
              <a:ext uri="{C183D7F6-B498-43B3-948B-1728B52AA6E4}">
                <adec:decorative xmlns:adec="http://schemas.microsoft.com/office/drawing/2017/decorative" val="1"/>
              </a:ext>
            </a:extLst>
          </p:cNvPr>
          <p:cNvCxnSpPr>
            <a:endCxn id="26" idx="0"/>
          </p:cNvCxnSpPr>
          <p:nvPr/>
        </p:nvCxnSpPr>
        <p:spPr>
          <a:xfrm rot="5400000">
            <a:off x="5864711" y="1633568"/>
            <a:ext cx="585523" cy="837806"/>
          </a:xfrm>
          <a:prstGeom prst="bentConnector3">
            <a:avLst>
              <a:gd name="adj1" fmla="val 62494"/>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a:extLst>
              <a:ext uri="{C183D7F6-B498-43B3-948B-1728B52AA6E4}">
                <adec:decorative xmlns:adec="http://schemas.microsoft.com/office/drawing/2017/decorative" val="1"/>
              </a:ext>
            </a:extLst>
          </p:cNvPr>
          <p:cNvCxnSpPr>
            <a:endCxn id="27" idx="0"/>
          </p:cNvCxnSpPr>
          <p:nvPr/>
        </p:nvCxnSpPr>
        <p:spPr>
          <a:xfrm rot="16200000" flipH="1">
            <a:off x="6699752" y="1636333"/>
            <a:ext cx="576840" cy="823594"/>
          </a:xfrm>
          <a:prstGeom prst="bentConnector3">
            <a:avLst>
              <a:gd name="adj1" fmla="val 6268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C183D7F6-B498-43B3-948B-1728B52AA6E4}">
                <adec:decorative xmlns:adec="http://schemas.microsoft.com/office/drawing/2017/decorative" val="1"/>
              </a:ext>
            </a:extLst>
          </p:cNvPr>
          <p:cNvCxnSpPr>
            <a:stCxn id="29" idx="4"/>
            <a:endCxn id="32" idx="0"/>
          </p:cNvCxnSpPr>
          <p:nvPr/>
        </p:nvCxnSpPr>
        <p:spPr>
          <a:xfrm>
            <a:off x="4056356" y="3341631"/>
            <a:ext cx="0" cy="33699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C183D7F6-B498-43B3-948B-1728B52AA6E4}">
                <adec:decorative xmlns:adec="http://schemas.microsoft.com/office/drawing/2017/decorative" val="1"/>
              </a:ext>
            </a:extLst>
          </p:cNvPr>
          <p:cNvCxnSpPr/>
          <p:nvPr/>
        </p:nvCxnSpPr>
        <p:spPr>
          <a:xfrm flipH="1">
            <a:off x="5738568" y="3358997"/>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C183D7F6-B498-43B3-948B-1728B52AA6E4}">
                <adec:decorative xmlns:adec="http://schemas.microsoft.com/office/drawing/2017/decorative" val="1"/>
              </a:ext>
            </a:extLst>
          </p:cNvPr>
          <p:cNvCxnSpPr/>
          <p:nvPr/>
        </p:nvCxnSpPr>
        <p:spPr>
          <a:xfrm flipH="1">
            <a:off x="7399966" y="3338248"/>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C183D7F6-B498-43B3-948B-1728B52AA6E4}">
                <adec:decorative xmlns:adec="http://schemas.microsoft.com/office/drawing/2017/decorative" val="1"/>
              </a:ext>
            </a:extLst>
          </p:cNvPr>
          <p:cNvCxnSpPr/>
          <p:nvPr/>
        </p:nvCxnSpPr>
        <p:spPr>
          <a:xfrm flipH="1">
            <a:off x="9032737" y="3338802"/>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C183D7F6-B498-43B3-948B-1728B52AA6E4}">
                <adec:decorative xmlns:adec="http://schemas.microsoft.com/office/drawing/2017/decorative" val="1"/>
              </a:ext>
            </a:extLst>
          </p:cNvPr>
          <p:cNvCxnSpPr/>
          <p:nvPr/>
        </p:nvCxnSpPr>
        <p:spPr>
          <a:xfrm flipH="1">
            <a:off x="5738568" y="4478609"/>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4" name="Group 93">
            <a:extLst>
              <a:ext uri="{C183D7F6-B498-43B3-948B-1728B52AA6E4}">
                <adec:decorative xmlns:adec="http://schemas.microsoft.com/office/drawing/2017/decorative" val="1"/>
              </a:ext>
            </a:extLst>
          </p:cNvPr>
          <p:cNvGrpSpPr/>
          <p:nvPr/>
        </p:nvGrpSpPr>
        <p:grpSpPr>
          <a:xfrm>
            <a:off x="5117832" y="2345233"/>
            <a:ext cx="1285859" cy="1005081"/>
            <a:chOff x="4872584" y="2484551"/>
            <a:chExt cx="1519541" cy="1110720"/>
          </a:xfrm>
        </p:grpSpPr>
        <p:sp>
          <p:nvSpPr>
            <p:cNvPr id="26" name="Oval 25"/>
            <p:cNvSpPr/>
            <p:nvPr/>
          </p:nvSpPr>
          <p:spPr>
            <a:xfrm>
              <a:off x="4897178" y="2484551"/>
              <a:ext cx="1417897" cy="1110720"/>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p:txBody>
        </p:sp>
        <p:sp>
          <p:nvSpPr>
            <p:cNvPr id="91" name="TextBox 90"/>
            <p:cNvSpPr txBox="1"/>
            <p:nvPr/>
          </p:nvSpPr>
          <p:spPr>
            <a:xfrm>
              <a:off x="4872584" y="2690561"/>
              <a:ext cx="1519541" cy="860331"/>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      Capacity</a:t>
              </a:r>
            </a:p>
            <a:p>
              <a:r>
                <a:rPr lang="en-GB" sz="1100" dirty="0">
                  <a:latin typeface="Arial" panose="020B0604020202020204" pitchFamily="34" charset="0"/>
                  <a:cs typeface="Arial" panose="020B0604020202020204" pitchFamily="34" charset="0"/>
                </a:rPr>
                <a:t>Upgrade required</a:t>
              </a:r>
            </a:p>
            <a:p>
              <a:r>
                <a:rPr lang="en-GB" sz="1100" b="1" dirty="0">
                  <a:latin typeface="Arial" panose="020B0604020202020204" pitchFamily="34" charset="0"/>
                  <a:cs typeface="Arial" panose="020B0604020202020204" pitchFamily="34" charset="0"/>
                </a:rPr>
                <a:t>&gt;</a:t>
              </a:r>
              <a:r>
                <a:rPr lang="en-GB" sz="1100" dirty="0">
                  <a:latin typeface="Arial" panose="020B0604020202020204" pitchFamily="34" charset="0"/>
                  <a:cs typeface="Arial" panose="020B0604020202020204" pitchFamily="34" charset="0"/>
                </a:rPr>
                <a:t> £50k threshold</a:t>
              </a:r>
            </a:p>
          </p:txBody>
        </p:sp>
      </p:grpSp>
      <p:grpSp>
        <p:nvGrpSpPr>
          <p:cNvPr id="95" name="Group 94">
            <a:extLst>
              <a:ext uri="{C183D7F6-B498-43B3-948B-1728B52AA6E4}">
                <adec:decorative xmlns:adec="http://schemas.microsoft.com/office/drawing/2017/decorative" val="1"/>
              </a:ext>
            </a:extLst>
          </p:cNvPr>
          <p:cNvGrpSpPr/>
          <p:nvPr/>
        </p:nvGrpSpPr>
        <p:grpSpPr>
          <a:xfrm>
            <a:off x="6777851" y="2336550"/>
            <a:ext cx="1285860" cy="1005081"/>
            <a:chOff x="6529743" y="2475868"/>
            <a:chExt cx="1519541" cy="1110720"/>
          </a:xfrm>
        </p:grpSpPr>
        <p:sp>
          <p:nvSpPr>
            <p:cNvPr id="27" name="Oval 26"/>
            <p:cNvSpPr/>
            <p:nvPr/>
          </p:nvSpPr>
          <p:spPr>
            <a:xfrm>
              <a:off x="6555972" y="2475868"/>
              <a:ext cx="1417897" cy="1110720"/>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Arial" panose="020B0604020202020204" pitchFamily="34" charset="0"/>
                <a:cs typeface="Arial" panose="020B0604020202020204" pitchFamily="34" charset="0"/>
              </a:endParaRPr>
            </a:p>
          </p:txBody>
        </p:sp>
        <p:sp>
          <p:nvSpPr>
            <p:cNvPr id="92" name="TextBox 91"/>
            <p:cNvSpPr txBox="1"/>
            <p:nvPr/>
          </p:nvSpPr>
          <p:spPr>
            <a:xfrm>
              <a:off x="6529743" y="2666799"/>
              <a:ext cx="1519541" cy="860331"/>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      Capacity</a:t>
              </a:r>
            </a:p>
            <a:p>
              <a:r>
                <a:rPr lang="en-GB" sz="1100" dirty="0">
                  <a:latin typeface="Arial" panose="020B0604020202020204" pitchFamily="34" charset="0"/>
                  <a:cs typeface="Arial" panose="020B0604020202020204" pitchFamily="34" charset="0"/>
                </a:rPr>
                <a:t>Upgrade required</a:t>
              </a:r>
            </a:p>
            <a:p>
              <a:r>
                <a:rPr lang="en-GB" sz="1100" b="1" dirty="0">
                  <a:latin typeface="Arial" panose="020B0604020202020204" pitchFamily="34" charset="0"/>
                  <a:cs typeface="Arial" panose="020B0604020202020204" pitchFamily="34" charset="0"/>
                </a:rPr>
                <a:t>&lt;</a:t>
              </a:r>
              <a:r>
                <a:rPr lang="en-GB" sz="1100" dirty="0">
                  <a:latin typeface="Arial" panose="020B0604020202020204" pitchFamily="34" charset="0"/>
                  <a:cs typeface="Arial" panose="020B0604020202020204" pitchFamily="34" charset="0"/>
                </a:rPr>
                <a:t> £50k threshold</a:t>
              </a:r>
            </a:p>
          </p:txBody>
        </p:sp>
      </p:grpSp>
      <p:sp>
        <p:nvSpPr>
          <p:cNvPr id="23" name="Rectangle 22">
            <a:extLst>
              <a:ext uri="{C183D7F6-B498-43B3-948B-1728B52AA6E4}">
                <adec:decorative xmlns:adec="http://schemas.microsoft.com/office/drawing/2017/decorative" val="1"/>
              </a:ext>
            </a:extLst>
          </p:cNvPr>
          <p:cNvSpPr/>
          <p:nvPr/>
        </p:nvSpPr>
        <p:spPr>
          <a:xfrm>
            <a:off x="5976452" y="1200182"/>
            <a:ext cx="1199847" cy="698846"/>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Water Impact Assessment</a:t>
            </a:r>
          </a:p>
        </p:txBody>
      </p:sp>
      <p:sp>
        <p:nvSpPr>
          <p:cNvPr id="146" name="Rounded Rectangle 145">
            <a:extLst>
              <a:ext uri="{C183D7F6-B498-43B3-948B-1728B52AA6E4}">
                <adec:decorative xmlns:adec="http://schemas.microsoft.com/office/drawing/2017/decorative" val="1"/>
              </a:ext>
            </a:extLst>
          </p:cNvPr>
          <p:cNvSpPr/>
          <p:nvPr/>
        </p:nvSpPr>
        <p:spPr>
          <a:xfrm>
            <a:off x="5127520" y="5920445"/>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Households can pay for connection to tap</a:t>
            </a:r>
          </a:p>
        </p:txBody>
      </p:sp>
      <p:cxnSp>
        <p:nvCxnSpPr>
          <p:cNvPr id="147" name="Straight Arrow Connector 146">
            <a:extLst>
              <a:ext uri="{C183D7F6-B498-43B3-948B-1728B52AA6E4}">
                <adec:decorative xmlns:adec="http://schemas.microsoft.com/office/drawing/2017/decorative" val="1"/>
              </a:ext>
            </a:extLst>
          </p:cNvPr>
          <p:cNvCxnSpPr/>
          <p:nvPr/>
        </p:nvCxnSpPr>
        <p:spPr>
          <a:xfrm flipH="1">
            <a:off x="5738568" y="5592137"/>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7366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Elbow Connector 63">
            <a:extLst>
              <a:ext uri="{FF2B5EF4-FFF2-40B4-BE49-F238E27FC236}">
                <a16:creationId xmlns:a16="http://schemas.microsoft.com/office/drawing/2014/main" id="{5B5F3700-7A12-D575-39E4-B18B2C472281}"/>
              </a:ext>
              <a:ext uri="{C183D7F6-B498-43B3-948B-1728B52AA6E4}">
                <adec:decorative xmlns:adec="http://schemas.microsoft.com/office/drawing/2017/decorative" val="1"/>
              </a:ext>
            </a:extLst>
          </p:cNvPr>
          <p:cNvCxnSpPr>
            <a:stCxn id="23" idx="2"/>
            <a:endCxn id="5" idx="0"/>
          </p:cNvCxnSpPr>
          <p:nvPr/>
        </p:nvCxnSpPr>
        <p:spPr>
          <a:xfrm rot="16200000" flipH="1">
            <a:off x="7585797" y="754857"/>
            <a:ext cx="437522" cy="2456364"/>
          </a:xfrm>
          <a:prstGeom prst="bentConnector3">
            <a:avLst>
              <a:gd name="adj1" fmla="val 50000"/>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D3BAD9E-49B7-7912-4A58-00DC8FC350D1}"/>
              </a:ext>
              <a:ext uri="{C183D7F6-B498-43B3-948B-1728B52AA6E4}">
                <adec:decorative xmlns:adec="http://schemas.microsoft.com/office/drawing/2017/decorative" val="1"/>
              </a:ext>
            </a:extLst>
          </p:cNvPr>
          <p:cNvSpPr/>
          <p:nvPr/>
        </p:nvSpPr>
        <p:spPr>
          <a:xfrm>
            <a:off x="5976452" y="108020"/>
            <a:ext cx="1199847" cy="659585"/>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Local authority nominate PWS community</a:t>
            </a:r>
          </a:p>
        </p:txBody>
      </p:sp>
      <p:sp>
        <p:nvSpPr>
          <p:cNvPr id="5" name="Oval 4">
            <a:extLst>
              <a:ext uri="{FF2B5EF4-FFF2-40B4-BE49-F238E27FC236}">
                <a16:creationId xmlns:a16="http://schemas.microsoft.com/office/drawing/2014/main" id="{1E77D73F-F0FD-6B20-0D2B-8D2B51BA9288}"/>
              </a:ext>
              <a:ext uri="{C183D7F6-B498-43B3-948B-1728B52AA6E4}">
                <adec:decorative xmlns:adec="http://schemas.microsoft.com/office/drawing/2017/decorative" val="1"/>
              </a:ext>
            </a:extLst>
          </p:cNvPr>
          <p:cNvSpPr/>
          <p:nvPr/>
        </p:nvSpPr>
        <p:spPr>
          <a:xfrm>
            <a:off x="8432816" y="2201800"/>
            <a:ext cx="1199847" cy="1005081"/>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No capacity</a:t>
            </a:r>
          </a:p>
          <a:p>
            <a:pPr algn="ctr"/>
            <a:r>
              <a:rPr lang="en-GB" sz="1100" dirty="0">
                <a:solidFill>
                  <a:schemeClr val="tx1"/>
                </a:solidFill>
                <a:latin typeface="Arial" panose="020B0604020202020204" pitchFamily="34" charset="0"/>
                <a:cs typeface="Arial" panose="020B0604020202020204" pitchFamily="34" charset="0"/>
              </a:rPr>
              <a:t>Prohibitive costs</a:t>
            </a:r>
          </a:p>
        </p:txBody>
      </p:sp>
      <p:sp>
        <p:nvSpPr>
          <p:cNvPr id="6" name="Oval 5">
            <a:extLst>
              <a:ext uri="{FF2B5EF4-FFF2-40B4-BE49-F238E27FC236}">
                <a16:creationId xmlns:a16="http://schemas.microsoft.com/office/drawing/2014/main" id="{5D504929-C47C-30FE-B540-156C7ABF6638}"/>
              </a:ext>
              <a:ext uri="{C183D7F6-B498-43B3-948B-1728B52AA6E4}">
                <adec:decorative xmlns:adec="http://schemas.microsoft.com/office/drawing/2017/decorative" val="1"/>
              </a:ext>
            </a:extLst>
          </p:cNvPr>
          <p:cNvSpPr/>
          <p:nvPr/>
        </p:nvSpPr>
        <p:spPr>
          <a:xfrm>
            <a:off x="3456432" y="2201800"/>
            <a:ext cx="1199847" cy="1005081"/>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Capacity</a:t>
            </a:r>
            <a:r>
              <a:rPr lang="en-GB" sz="1100" dirty="0">
                <a:solidFill>
                  <a:schemeClr val="tx1"/>
                </a:solidFill>
                <a:latin typeface="Arial" panose="020B0604020202020204" pitchFamily="34" charset="0"/>
                <a:cs typeface="Arial" panose="020B0604020202020204" pitchFamily="34" charset="0"/>
              </a:rPr>
              <a:t> </a:t>
            </a:r>
          </a:p>
          <a:p>
            <a:pPr algn="ctr"/>
            <a:r>
              <a:rPr lang="en-GB" sz="1100" dirty="0">
                <a:solidFill>
                  <a:schemeClr val="tx1"/>
                </a:solidFill>
                <a:latin typeface="Arial" panose="020B0604020202020204" pitchFamily="34" charset="0"/>
                <a:cs typeface="Arial" panose="020B0604020202020204" pitchFamily="34" charset="0"/>
              </a:rPr>
              <a:t>No upgrade required</a:t>
            </a:r>
          </a:p>
        </p:txBody>
      </p:sp>
      <p:sp>
        <p:nvSpPr>
          <p:cNvPr id="7" name="Rounded Rectangle 31">
            <a:extLst>
              <a:ext uri="{FF2B5EF4-FFF2-40B4-BE49-F238E27FC236}">
                <a16:creationId xmlns:a16="http://schemas.microsoft.com/office/drawing/2014/main" id="{65D614CA-7B14-EF99-1948-20E430DF8FEC}"/>
              </a:ext>
              <a:ext uri="{C183D7F6-B498-43B3-948B-1728B52AA6E4}">
                <adec:decorative xmlns:adec="http://schemas.microsoft.com/office/drawing/2017/decorative" val="1"/>
              </a:ext>
            </a:extLst>
          </p:cNvPr>
          <p:cNvSpPr/>
          <p:nvPr/>
        </p:nvSpPr>
        <p:spPr>
          <a:xfrm>
            <a:off x="3456432" y="3543872"/>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Households can pay for connection to tap</a:t>
            </a:r>
          </a:p>
        </p:txBody>
      </p:sp>
      <p:sp>
        <p:nvSpPr>
          <p:cNvPr id="8" name="Rounded Rectangle 32">
            <a:extLst>
              <a:ext uri="{FF2B5EF4-FFF2-40B4-BE49-F238E27FC236}">
                <a16:creationId xmlns:a16="http://schemas.microsoft.com/office/drawing/2014/main" id="{0D1E5033-CE83-D11C-E16E-26A536847C4C}"/>
              </a:ext>
              <a:ext uri="{C183D7F6-B498-43B3-948B-1728B52AA6E4}">
                <adec:decorative xmlns:adec="http://schemas.microsoft.com/office/drawing/2017/decorative" val="1"/>
              </a:ext>
            </a:extLst>
          </p:cNvPr>
          <p:cNvSpPr/>
          <p:nvPr/>
        </p:nvSpPr>
        <p:spPr>
          <a:xfrm>
            <a:off x="5127521" y="3543872"/>
            <a:ext cx="1199847" cy="779136"/>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solidFill>
                <a:schemeClr val="tx1"/>
              </a:solidFill>
              <a:latin typeface="Arial" panose="020B0604020202020204" pitchFamily="34" charset="0"/>
              <a:cs typeface="Arial" panose="020B0604020202020204" pitchFamily="34" charset="0"/>
            </a:endParaRPr>
          </a:p>
        </p:txBody>
      </p:sp>
      <p:sp>
        <p:nvSpPr>
          <p:cNvPr id="9" name="Rounded Rectangle 33">
            <a:extLst>
              <a:ext uri="{FF2B5EF4-FFF2-40B4-BE49-F238E27FC236}">
                <a16:creationId xmlns:a16="http://schemas.microsoft.com/office/drawing/2014/main" id="{988C4D4E-4F5C-6DC2-C6CA-74176DDD4AD0}"/>
              </a:ext>
              <a:ext uri="{C183D7F6-B498-43B3-948B-1728B52AA6E4}">
                <adec:decorative xmlns:adec="http://schemas.microsoft.com/office/drawing/2017/decorative" val="1"/>
              </a:ext>
            </a:extLst>
          </p:cNvPr>
          <p:cNvSpPr/>
          <p:nvPr/>
        </p:nvSpPr>
        <p:spPr>
          <a:xfrm>
            <a:off x="6824668" y="3543872"/>
            <a:ext cx="1199847" cy="785220"/>
          </a:xfrm>
          <a:prstGeom prst="roundRect">
            <a:avLst/>
          </a:prstGeom>
          <a:solidFill>
            <a:srgbClr val="FFCCCC"/>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Continue with PWS  or</a:t>
            </a:r>
          </a:p>
          <a:p>
            <a:pPr algn="ctr"/>
            <a:r>
              <a:rPr lang="en-GB" sz="1100" dirty="0">
                <a:solidFill>
                  <a:schemeClr val="tx1"/>
                </a:solidFill>
                <a:latin typeface="Arial" panose="020B0604020202020204" pitchFamily="34" charset="0"/>
                <a:cs typeface="Arial" panose="020B0604020202020204" pitchFamily="34" charset="0"/>
              </a:rPr>
              <a:t>community pay for connection</a:t>
            </a:r>
          </a:p>
        </p:txBody>
      </p:sp>
      <p:sp>
        <p:nvSpPr>
          <p:cNvPr id="10" name="Rounded Rectangle 34">
            <a:extLst>
              <a:ext uri="{FF2B5EF4-FFF2-40B4-BE49-F238E27FC236}">
                <a16:creationId xmlns:a16="http://schemas.microsoft.com/office/drawing/2014/main" id="{32EF5DE2-58AE-91D5-756F-BAEB8285A97F}"/>
              </a:ext>
              <a:ext uri="{C183D7F6-B498-43B3-948B-1728B52AA6E4}">
                <adec:decorative xmlns:adec="http://schemas.microsoft.com/office/drawing/2017/decorative" val="1"/>
              </a:ext>
            </a:extLst>
          </p:cNvPr>
          <p:cNvSpPr>
            <a:spLocks noGrp="1"/>
          </p:cNvSpPr>
          <p:nvPr>
            <p:ph type="title" idx="4294967295"/>
          </p:nvPr>
        </p:nvSpPr>
        <p:spPr>
          <a:xfrm>
            <a:off x="8521815" y="3543872"/>
            <a:ext cx="1199847" cy="785220"/>
          </a:xfrm>
          <a:prstGeom prst="roundRect">
            <a:avLst/>
          </a:prstGeom>
          <a:solidFill>
            <a:srgbClr val="FFCCCC"/>
          </a:solidFill>
          <a:ln w="28575" cap="flat" cmpd="sng" algn="ctr">
            <a:solidFill>
              <a:schemeClr val="accent5">
                <a:lumMod val="7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Continue with </a:t>
            </a:r>
            <a:r>
              <a:rPr kumimoji="0" lang="en-GB" sz="11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PWS</a:t>
            </a:r>
            <a:endParaRPr kumimoji="0" lang="en-GB"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1" name="Rounded Rectangle 39">
            <a:extLst>
              <a:ext uri="{FF2B5EF4-FFF2-40B4-BE49-F238E27FC236}">
                <a16:creationId xmlns:a16="http://schemas.microsoft.com/office/drawing/2014/main" id="{A93C840A-9516-3496-7CE7-E32E3AC25269}"/>
              </a:ext>
              <a:ext uri="{C183D7F6-B498-43B3-948B-1728B52AA6E4}">
                <adec:decorative xmlns:adec="http://schemas.microsoft.com/office/drawing/2017/decorative" val="1"/>
              </a:ext>
            </a:extLst>
          </p:cNvPr>
          <p:cNvSpPr/>
          <p:nvPr/>
        </p:nvSpPr>
        <p:spPr>
          <a:xfrm>
            <a:off x="5127520" y="4672167"/>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Arial" panose="020B0604020202020204" pitchFamily="34" charset="0"/>
              <a:cs typeface="Arial" panose="020B0604020202020204" pitchFamily="34" charset="0"/>
            </a:endParaRPr>
          </a:p>
        </p:txBody>
      </p:sp>
      <p:cxnSp>
        <p:nvCxnSpPr>
          <p:cNvPr id="12" name="Straight Arrow Connector 11">
            <a:extLst>
              <a:ext uri="{FF2B5EF4-FFF2-40B4-BE49-F238E27FC236}">
                <a16:creationId xmlns:a16="http://schemas.microsoft.com/office/drawing/2014/main" id="{AC9F6376-2528-65D4-13F7-500DB81F1A35}"/>
              </a:ext>
              <a:ext uri="{C183D7F6-B498-43B3-948B-1728B52AA6E4}">
                <adec:decorative xmlns:adec="http://schemas.microsoft.com/office/drawing/2017/decorative" val="1"/>
              </a:ext>
            </a:extLst>
          </p:cNvPr>
          <p:cNvCxnSpPr/>
          <p:nvPr/>
        </p:nvCxnSpPr>
        <p:spPr>
          <a:xfrm>
            <a:off x="6576376" y="767605"/>
            <a:ext cx="0" cy="29782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67">
            <a:extLst>
              <a:ext uri="{FF2B5EF4-FFF2-40B4-BE49-F238E27FC236}">
                <a16:creationId xmlns:a16="http://schemas.microsoft.com/office/drawing/2014/main" id="{08C2ADFB-2825-213F-4FF8-906C983E5EB1}"/>
              </a:ext>
              <a:ext uri="{C183D7F6-B498-43B3-948B-1728B52AA6E4}">
                <adec:decorative xmlns:adec="http://schemas.microsoft.com/office/drawing/2017/decorative" val="1"/>
              </a:ext>
            </a:extLst>
          </p:cNvPr>
          <p:cNvCxnSpPr>
            <a:stCxn id="23" idx="2"/>
            <a:endCxn id="6" idx="0"/>
          </p:cNvCxnSpPr>
          <p:nvPr/>
        </p:nvCxnSpPr>
        <p:spPr>
          <a:xfrm rot="5400000">
            <a:off x="5097605" y="723029"/>
            <a:ext cx="437522" cy="2520020"/>
          </a:xfrm>
          <a:prstGeom prst="bentConnector3">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69">
            <a:extLst>
              <a:ext uri="{FF2B5EF4-FFF2-40B4-BE49-F238E27FC236}">
                <a16:creationId xmlns:a16="http://schemas.microsoft.com/office/drawing/2014/main" id="{0EE9EE8C-DE64-4FCB-9DB2-8FF3D283471F}"/>
              </a:ext>
              <a:ext uri="{C183D7F6-B498-43B3-948B-1728B52AA6E4}">
                <adec:decorative xmlns:adec="http://schemas.microsoft.com/office/drawing/2017/decorative" val="1"/>
              </a:ext>
            </a:extLst>
          </p:cNvPr>
          <p:cNvCxnSpPr>
            <a:endCxn id="28" idx="0"/>
          </p:cNvCxnSpPr>
          <p:nvPr/>
        </p:nvCxnSpPr>
        <p:spPr>
          <a:xfrm rot="5400000">
            <a:off x="5864711" y="1498818"/>
            <a:ext cx="585523" cy="837806"/>
          </a:xfrm>
          <a:prstGeom prst="bentConnector3">
            <a:avLst>
              <a:gd name="adj1" fmla="val 62494"/>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71">
            <a:extLst>
              <a:ext uri="{FF2B5EF4-FFF2-40B4-BE49-F238E27FC236}">
                <a16:creationId xmlns:a16="http://schemas.microsoft.com/office/drawing/2014/main" id="{406E8544-CBD7-A07E-4F1B-75D322D679EA}"/>
              </a:ext>
              <a:ext uri="{C183D7F6-B498-43B3-948B-1728B52AA6E4}">
                <adec:decorative xmlns:adec="http://schemas.microsoft.com/office/drawing/2017/decorative" val="1"/>
              </a:ext>
            </a:extLst>
          </p:cNvPr>
          <p:cNvCxnSpPr>
            <a:endCxn id="26" idx="0"/>
          </p:cNvCxnSpPr>
          <p:nvPr/>
        </p:nvCxnSpPr>
        <p:spPr>
          <a:xfrm rot="16200000" flipH="1">
            <a:off x="6699752" y="1501583"/>
            <a:ext cx="576840" cy="823594"/>
          </a:xfrm>
          <a:prstGeom prst="bentConnector3">
            <a:avLst>
              <a:gd name="adj1" fmla="val 62682"/>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17C273E-D6B8-5342-E539-1D1FBD0E22B4}"/>
              </a:ext>
              <a:ext uri="{C183D7F6-B498-43B3-948B-1728B52AA6E4}">
                <adec:decorative xmlns:adec="http://schemas.microsoft.com/office/drawing/2017/decorative" val="1"/>
              </a:ext>
            </a:extLst>
          </p:cNvPr>
          <p:cNvCxnSpPr>
            <a:stCxn id="6" idx="4"/>
            <a:endCxn id="7" idx="0"/>
          </p:cNvCxnSpPr>
          <p:nvPr/>
        </p:nvCxnSpPr>
        <p:spPr>
          <a:xfrm>
            <a:off x="4056356" y="3206881"/>
            <a:ext cx="0" cy="33699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F12D7C9-7FF7-8853-4C76-70F70ACC8C62}"/>
              </a:ext>
              <a:ext uri="{C183D7F6-B498-43B3-948B-1728B52AA6E4}">
                <adec:decorative xmlns:adec="http://schemas.microsoft.com/office/drawing/2017/decorative" val="1"/>
              </a:ext>
            </a:extLst>
          </p:cNvPr>
          <p:cNvCxnSpPr/>
          <p:nvPr/>
        </p:nvCxnSpPr>
        <p:spPr>
          <a:xfrm flipH="1">
            <a:off x="5738568" y="3224247"/>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34A277D-EDA0-680B-BB53-EC78CAD3ED49}"/>
              </a:ext>
              <a:ext uri="{C183D7F6-B498-43B3-948B-1728B52AA6E4}">
                <adec:decorative xmlns:adec="http://schemas.microsoft.com/office/drawing/2017/decorative" val="1"/>
              </a:ext>
            </a:extLst>
          </p:cNvPr>
          <p:cNvCxnSpPr/>
          <p:nvPr/>
        </p:nvCxnSpPr>
        <p:spPr>
          <a:xfrm flipH="1">
            <a:off x="7399966" y="3227248"/>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98A8F85-F463-4903-CDEC-2DD3F8D3D267}"/>
              </a:ext>
              <a:ext uri="{C183D7F6-B498-43B3-948B-1728B52AA6E4}">
                <adec:decorative xmlns:adec="http://schemas.microsoft.com/office/drawing/2017/decorative" val="1"/>
              </a:ext>
            </a:extLst>
          </p:cNvPr>
          <p:cNvCxnSpPr/>
          <p:nvPr/>
        </p:nvCxnSpPr>
        <p:spPr>
          <a:xfrm flipH="1">
            <a:off x="9032737" y="3204052"/>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FFACF39-AA41-F2F0-319D-11CC0C8864F7}"/>
              </a:ext>
              <a:ext uri="{C183D7F6-B498-43B3-948B-1728B52AA6E4}">
                <adec:decorative xmlns:adec="http://schemas.microsoft.com/office/drawing/2017/decorative" val="1"/>
              </a:ext>
            </a:extLst>
          </p:cNvPr>
          <p:cNvCxnSpPr/>
          <p:nvPr/>
        </p:nvCxnSpPr>
        <p:spPr>
          <a:xfrm flipH="1">
            <a:off x="5738568" y="4343859"/>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5E5FA542-0C69-41EB-EA76-2BA47B27B497}"/>
              </a:ext>
              <a:ext uri="{C183D7F6-B498-43B3-948B-1728B52AA6E4}">
                <adec:decorative xmlns:adec="http://schemas.microsoft.com/office/drawing/2017/decorative" val="1"/>
              </a:ext>
            </a:extLst>
          </p:cNvPr>
          <p:cNvGrpSpPr/>
          <p:nvPr/>
        </p:nvGrpSpPr>
        <p:grpSpPr>
          <a:xfrm>
            <a:off x="5117832" y="2210483"/>
            <a:ext cx="1285859" cy="1005081"/>
            <a:chOff x="4872584" y="2484551"/>
            <a:chExt cx="1519541" cy="1110720"/>
          </a:xfrm>
        </p:grpSpPr>
        <p:sp>
          <p:nvSpPr>
            <p:cNvPr id="28" name="Oval 27">
              <a:extLst>
                <a:ext uri="{FF2B5EF4-FFF2-40B4-BE49-F238E27FC236}">
                  <a16:creationId xmlns:a16="http://schemas.microsoft.com/office/drawing/2014/main" id="{C735CA40-F005-B6B7-B879-19798A2C8331}"/>
                </a:ext>
              </a:extLst>
            </p:cNvPr>
            <p:cNvSpPr/>
            <p:nvPr/>
          </p:nvSpPr>
          <p:spPr>
            <a:xfrm>
              <a:off x="4897178" y="2484551"/>
              <a:ext cx="1417897" cy="1110720"/>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a:p>
              <a:pPr algn="ctr"/>
              <a:endParaRPr lang="en-GB" sz="1100" b="1" dirty="0">
                <a:solidFill>
                  <a:schemeClr val="tx1"/>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F9330FB4-D432-0335-7A58-36A4CB0B0616}"/>
                </a:ext>
              </a:extLst>
            </p:cNvPr>
            <p:cNvSpPr txBox="1"/>
            <p:nvPr/>
          </p:nvSpPr>
          <p:spPr>
            <a:xfrm>
              <a:off x="4872584" y="2690561"/>
              <a:ext cx="1519541" cy="663244"/>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      Capacity</a:t>
              </a:r>
            </a:p>
            <a:p>
              <a:r>
                <a:rPr lang="en-GB" sz="1100" dirty="0">
                  <a:latin typeface="Arial" panose="020B0604020202020204" pitchFamily="34" charset="0"/>
                  <a:cs typeface="Arial" panose="020B0604020202020204" pitchFamily="34" charset="0"/>
                </a:rPr>
                <a:t>Upgrade required</a:t>
              </a:r>
            </a:p>
            <a:p>
              <a:r>
                <a:rPr lang="en-GB" sz="1100" b="1" dirty="0">
                  <a:latin typeface="Arial" panose="020B0604020202020204" pitchFamily="34" charset="0"/>
                  <a:cs typeface="Arial" panose="020B0604020202020204" pitchFamily="34" charset="0"/>
                </a:rPr>
                <a:t>&lt;</a:t>
              </a:r>
              <a:r>
                <a:rPr lang="en-GB" sz="1100" dirty="0">
                  <a:latin typeface="Arial" panose="020B0604020202020204" pitchFamily="34" charset="0"/>
                  <a:cs typeface="Arial" panose="020B0604020202020204" pitchFamily="34" charset="0"/>
                </a:rPr>
                <a:t> Cost threshold</a:t>
              </a:r>
            </a:p>
          </p:txBody>
        </p:sp>
      </p:grpSp>
      <p:grpSp>
        <p:nvGrpSpPr>
          <p:cNvPr id="22" name="Group 21">
            <a:extLst>
              <a:ext uri="{FF2B5EF4-FFF2-40B4-BE49-F238E27FC236}">
                <a16:creationId xmlns:a16="http://schemas.microsoft.com/office/drawing/2014/main" id="{12BDF3CB-07E2-3BDB-06D1-6D2F28DD6EAC}"/>
              </a:ext>
              <a:ext uri="{C183D7F6-B498-43B3-948B-1728B52AA6E4}">
                <adec:decorative xmlns:adec="http://schemas.microsoft.com/office/drawing/2017/decorative" val="1"/>
              </a:ext>
            </a:extLst>
          </p:cNvPr>
          <p:cNvGrpSpPr/>
          <p:nvPr/>
        </p:nvGrpSpPr>
        <p:grpSpPr>
          <a:xfrm>
            <a:off x="6777851" y="2201800"/>
            <a:ext cx="1285860" cy="1005081"/>
            <a:chOff x="6529743" y="2475868"/>
            <a:chExt cx="1519541" cy="1110720"/>
          </a:xfrm>
        </p:grpSpPr>
        <p:sp>
          <p:nvSpPr>
            <p:cNvPr id="26" name="Oval 25">
              <a:extLst>
                <a:ext uri="{FF2B5EF4-FFF2-40B4-BE49-F238E27FC236}">
                  <a16:creationId xmlns:a16="http://schemas.microsoft.com/office/drawing/2014/main" id="{A226D18A-5F42-F02B-886C-B79501942C8D}"/>
                </a:ext>
              </a:extLst>
            </p:cNvPr>
            <p:cNvSpPr/>
            <p:nvPr/>
          </p:nvSpPr>
          <p:spPr>
            <a:xfrm>
              <a:off x="6555972" y="2475868"/>
              <a:ext cx="1417897" cy="1110720"/>
            </a:xfrm>
            <a:prstGeom prst="ellipse">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D688B6E0-BBA4-4D0B-3952-F05BA849BA53}"/>
                </a:ext>
              </a:extLst>
            </p:cNvPr>
            <p:cNvSpPr txBox="1"/>
            <p:nvPr/>
          </p:nvSpPr>
          <p:spPr>
            <a:xfrm>
              <a:off x="6529743" y="2666799"/>
              <a:ext cx="1519541" cy="663244"/>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      Capacity</a:t>
              </a:r>
            </a:p>
            <a:p>
              <a:r>
                <a:rPr lang="en-GB" sz="1100" dirty="0">
                  <a:latin typeface="Arial" panose="020B0604020202020204" pitchFamily="34" charset="0"/>
                  <a:cs typeface="Arial" panose="020B0604020202020204" pitchFamily="34" charset="0"/>
                </a:rPr>
                <a:t>Upgrade required</a:t>
              </a:r>
            </a:p>
            <a:p>
              <a:r>
                <a:rPr lang="en-GB" sz="1100" b="1" dirty="0">
                  <a:latin typeface="Arial" panose="020B0604020202020204" pitchFamily="34" charset="0"/>
                  <a:cs typeface="Arial" panose="020B0604020202020204" pitchFamily="34" charset="0"/>
                </a:rPr>
                <a:t>&gt;</a:t>
              </a:r>
              <a:r>
                <a:rPr lang="en-GB" sz="1100" dirty="0">
                  <a:latin typeface="Arial" panose="020B0604020202020204" pitchFamily="34" charset="0"/>
                  <a:cs typeface="Arial" panose="020B0604020202020204" pitchFamily="34" charset="0"/>
                </a:rPr>
                <a:t> cost threshold</a:t>
              </a:r>
            </a:p>
          </p:txBody>
        </p:sp>
      </p:grpSp>
      <p:sp>
        <p:nvSpPr>
          <p:cNvPr id="23" name="Rectangle 22">
            <a:extLst>
              <a:ext uri="{FF2B5EF4-FFF2-40B4-BE49-F238E27FC236}">
                <a16:creationId xmlns:a16="http://schemas.microsoft.com/office/drawing/2014/main" id="{45780F37-08D5-7805-14A8-2518C612AE5B}"/>
              </a:ext>
              <a:ext uri="{C183D7F6-B498-43B3-948B-1728B52AA6E4}">
                <adec:decorative xmlns:adec="http://schemas.microsoft.com/office/drawing/2017/decorative" val="1"/>
              </a:ext>
            </a:extLst>
          </p:cNvPr>
          <p:cNvSpPr/>
          <p:nvPr/>
        </p:nvSpPr>
        <p:spPr>
          <a:xfrm>
            <a:off x="5976452" y="1065432"/>
            <a:ext cx="1199847" cy="698846"/>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Water Impact Assessment</a:t>
            </a:r>
          </a:p>
        </p:txBody>
      </p:sp>
      <p:pic>
        <p:nvPicPr>
          <p:cNvPr id="24" name="Picture 23">
            <a:extLst>
              <a:ext uri="{FF2B5EF4-FFF2-40B4-BE49-F238E27FC236}">
                <a16:creationId xmlns:a16="http://schemas.microsoft.com/office/drawing/2014/main" id="{819BD576-7B7B-6003-B3D2-67BB824980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655236" y="5792568"/>
            <a:ext cx="3066426" cy="825576"/>
          </a:xfrm>
          <a:prstGeom prst="rect">
            <a:avLst/>
          </a:prstGeom>
        </p:spPr>
      </p:pic>
      <p:sp>
        <p:nvSpPr>
          <p:cNvPr id="25" name="Rounded Rectangle 39">
            <a:extLst>
              <a:ext uri="{FF2B5EF4-FFF2-40B4-BE49-F238E27FC236}">
                <a16:creationId xmlns:a16="http://schemas.microsoft.com/office/drawing/2014/main" id="{089C6F6C-445B-ECB8-7708-3B6A6631661F}"/>
              </a:ext>
              <a:ext uri="{C183D7F6-B498-43B3-948B-1728B52AA6E4}">
                <adec:decorative xmlns:adec="http://schemas.microsoft.com/office/drawing/2017/decorative" val="1"/>
              </a:ext>
            </a:extLst>
          </p:cNvPr>
          <p:cNvSpPr/>
          <p:nvPr/>
        </p:nvSpPr>
        <p:spPr>
          <a:xfrm>
            <a:off x="5117832" y="5785695"/>
            <a:ext cx="1199847" cy="785220"/>
          </a:xfrm>
          <a:prstGeom prst="round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Arial" panose="020B0604020202020204" pitchFamily="34" charset="0"/>
              <a:cs typeface="Arial" panose="020B0604020202020204" pitchFamily="34" charset="0"/>
            </a:endParaRPr>
          </a:p>
        </p:txBody>
      </p:sp>
      <p:cxnSp>
        <p:nvCxnSpPr>
          <p:cNvPr id="30" name="Straight Arrow Connector 29">
            <a:extLst>
              <a:ext uri="{FF2B5EF4-FFF2-40B4-BE49-F238E27FC236}">
                <a16:creationId xmlns:a16="http://schemas.microsoft.com/office/drawing/2014/main" id="{50A7D487-0969-8CB3-6026-DC1CD55E4903}"/>
              </a:ext>
              <a:ext uri="{C183D7F6-B498-43B3-948B-1728B52AA6E4}">
                <adec:decorative xmlns:adec="http://schemas.microsoft.com/office/drawing/2017/decorative" val="1"/>
              </a:ext>
            </a:extLst>
          </p:cNvPr>
          <p:cNvCxnSpPr/>
          <p:nvPr/>
        </p:nvCxnSpPr>
        <p:spPr>
          <a:xfrm flipH="1">
            <a:off x="5728880" y="5457387"/>
            <a:ext cx="2" cy="3135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7AB4A1C-3C1E-B728-5BB9-1D4B20471197}"/>
              </a:ext>
              <a:ext uri="{C183D7F6-B498-43B3-948B-1728B52AA6E4}">
                <adec:decorative xmlns:adec="http://schemas.microsoft.com/office/drawing/2017/decorative" val="1"/>
              </a:ext>
            </a:extLst>
          </p:cNvPr>
          <p:cNvSpPr txBox="1"/>
          <p:nvPr/>
        </p:nvSpPr>
        <p:spPr>
          <a:xfrm>
            <a:off x="5106043" y="3564723"/>
            <a:ext cx="1265047" cy="738664"/>
          </a:xfrm>
          <a:prstGeom prst="rect">
            <a:avLst/>
          </a:prstGeom>
          <a:noFill/>
        </p:spPr>
        <p:txBody>
          <a:bodyPr wrap="square" rtlCol="0">
            <a:spAutoFit/>
          </a:bodyPr>
          <a:lstStyle/>
          <a:p>
            <a:pPr algn="ctr"/>
            <a:r>
              <a:rPr lang="en-GB" sz="1050" dirty="0">
                <a:solidFill>
                  <a:schemeClr val="tx1"/>
                </a:solidFill>
                <a:latin typeface="Arial" panose="020B0604020202020204" pitchFamily="34" charset="0"/>
                <a:cs typeface="Arial" panose="020B0604020202020204" pitchFamily="34" charset="0"/>
              </a:rPr>
              <a:t>Selection and design of the mains upgrade for each community</a:t>
            </a:r>
          </a:p>
        </p:txBody>
      </p:sp>
      <p:sp>
        <p:nvSpPr>
          <p:cNvPr id="32" name="TextBox 31">
            <a:extLst>
              <a:ext uri="{FF2B5EF4-FFF2-40B4-BE49-F238E27FC236}">
                <a16:creationId xmlns:a16="http://schemas.microsoft.com/office/drawing/2014/main" id="{36D398F0-DF00-AB19-FEFE-034279788BBF}"/>
              </a:ext>
              <a:ext uri="{C183D7F6-B498-43B3-948B-1728B52AA6E4}">
                <adec:decorative xmlns:adec="http://schemas.microsoft.com/office/drawing/2017/decorative" val="1"/>
              </a:ext>
            </a:extLst>
          </p:cNvPr>
          <p:cNvSpPr txBox="1"/>
          <p:nvPr/>
        </p:nvSpPr>
        <p:spPr>
          <a:xfrm>
            <a:off x="5085231" y="4698810"/>
            <a:ext cx="1265047" cy="738664"/>
          </a:xfrm>
          <a:prstGeom prst="rect">
            <a:avLst/>
          </a:prstGeom>
          <a:noFill/>
        </p:spPr>
        <p:txBody>
          <a:bodyPr wrap="square" rtlCol="0">
            <a:spAutoFit/>
          </a:bodyPr>
          <a:lstStyle/>
          <a:p>
            <a:pPr algn="ctr"/>
            <a:r>
              <a:rPr lang="en-GB" sz="1050" dirty="0">
                <a:solidFill>
                  <a:schemeClr val="tx1"/>
                </a:solidFill>
                <a:latin typeface="Arial" panose="020B0604020202020204" pitchFamily="34" charset="0"/>
                <a:cs typeface="Arial" panose="020B0604020202020204" pitchFamily="34" charset="0"/>
              </a:rPr>
              <a:t>Assess / promote community willingness to connect</a:t>
            </a:r>
          </a:p>
        </p:txBody>
      </p:sp>
      <p:sp>
        <p:nvSpPr>
          <p:cNvPr id="33" name="TextBox 32">
            <a:extLst>
              <a:ext uri="{FF2B5EF4-FFF2-40B4-BE49-F238E27FC236}">
                <a16:creationId xmlns:a16="http://schemas.microsoft.com/office/drawing/2014/main" id="{5A6FA76A-4520-B925-4E11-14D49F0B07EA}"/>
              </a:ext>
              <a:ext uri="{C183D7F6-B498-43B3-948B-1728B52AA6E4}">
                <adec:decorative xmlns:adec="http://schemas.microsoft.com/office/drawing/2017/decorative" val="1"/>
              </a:ext>
            </a:extLst>
          </p:cNvPr>
          <p:cNvSpPr txBox="1"/>
          <p:nvPr/>
        </p:nvSpPr>
        <p:spPr>
          <a:xfrm>
            <a:off x="5104029" y="5903399"/>
            <a:ext cx="1265047" cy="577081"/>
          </a:xfrm>
          <a:prstGeom prst="rect">
            <a:avLst/>
          </a:prstGeom>
          <a:noFill/>
        </p:spPr>
        <p:txBody>
          <a:bodyPr wrap="square" rtlCol="0">
            <a:spAutoFit/>
          </a:bodyPr>
          <a:lstStyle/>
          <a:p>
            <a:pPr algn="ctr"/>
            <a:r>
              <a:rPr lang="en-GB" sz="1050" dirty="0">
                <a:solidFill>
                  <a:schemeClr val="tx1"/>
                </a:solidFill>
                <a:latin typeface="Arial" panose="020B0604020202020204" pitchFamily="34" charset="0"/>
                <a:cs typeface="Arial" panose="020B0604020202020204" pitchFamily="34" charset="0"/>
              </a:rPr>
              <a:t>Households can pay for connection to tap</a:t>
            </a:r>
          </a:p>
        </p:txBody>
      </p:sp>
    </p:spTree>
    <p:extLst>
      <p:ext uri="{BB962C8B-B14F-4D97-AF65-F5344CB8AC3E}">
        <p14:creationId xmlns:p14="http://schemas.microsoft.com/office/powerpoint/2010/main" val="148860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C183D7F6-B498-43B3-948B-1728B52AA6E4}">
                <adec:decorative xmlns:adec="http://schemas.microsoft.com/office/drawing/2017/decorative" val="1"/>
              </a:ext>
            </a:extLst>
          </p:cNvPr>
          <p:cNvSpPr txBox="1"/>
          <p:nvPr/>
        </p:nvSpPr>
        <p:spPr>
          <a:xfrm>
            <a:off x="1398759" y="656397"/>
            <a:ext cx="1204466"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a:latin typeface="Arial" panose="020B0604020202020204" pitchFamily="34" charset="0"/>
                <a:cs typeface="Arial" panose="020B0604020202020204" pitchFamily="34" charset="0"/>
              </a:rPr>
              <a:t>What?</a:t>
            </a:r>
            <a:endParaRPr lang="en-GB" b="1" dirty="0">
              <a:latin typeface="Arial" panose="020B0604020202020204" pitchFamily="34" charset="0"/>
              <a:cs typeface="Arial" panose="020B0604020202020204" pitchFamily="34" charset="0"/>
            </a:endParaRPr>
          </a:p>
        </p:txBody>
      </p:sp>
      <p:sp>
        <p:nvSpPr>
          <p:cNvPr id="11" name="TextBox 10">
            <a:extLst>
              <a:ext uri="{C183D7F6-B498-43B3-948B-1728B52AA6E4}">
                <adec:decorative xmlns:adec="http://schemas.microsoft.com/office/drawing/2017/decorative" val="1"/>
              </a:ext>
            </a:extLst>
          </p:cNvPr>
          <p:cNvSpPr txBox="1"/>
          <p:nvPr/>
        </p:nvSpPr>
        <p:spPr>
          <a:xfrm>
            <a:off x="5741609" y="666946"/>
            <a:ext cx="1204466"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a:latin typeface="Arial" panose="020B0604020202020204" pitchFamily="34" charset="0"/>
                <a:cs typeface="Arial" panose="020B0604020202020204" pitchFamily="34" charset="0"/>
              </a:rPr>
              <a:t>Why?</a:t>
            </a:r>
            <a:endParaRPr lang="en-GB" b="1" dirty="0">
              <a:latin typeface="Arial" panose="020B0604020202020204" pitchFamily="34" charset="0"/>
              <a:cs typeface="Arial" panose="020B0604020202020204" pitchFamily="34" charset="0"/>
            </a:endParaRPr>
          </a:p>
        </p:txBody>
      </p:sp>
      <p:sp>
        <p:nvSpPr>
          <p:cNvPr id="13" name="TextBox 12">
            <a:extLst>
              <a:ext uri="{C183D7F6-B498-43B3-948B-1728B52AA6E4}">
                <adec:decorative xmlns:adec="http://schemas.microsoft.com/office/drawing/2017/decorative" val="1"/>
              </a:ext>
            </a:extLst>
          </p:cNvPr>
          <p:cNvSpPr txBox="1"/>
          <p:nvPr/>
        </p:nvSpPr>
        <p:spPr>
          <a:xfrm>
            <a:off x="9847063" y="684760"/>
            <a:ext cx="1204466"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a:latin typeface="Arial" panose="020B0604020202020204" pitchFamily="34" charset="0"/>
                <a:cs typeface="Arial" panose="020B0604020202020204" pitchFamily="34" charset="0"/>
              </a:rPr>
              <a:t>How?</a:t>
            </a:r>
            <a:endParaRPr lang="en-GB" b="1" dirty="0">
              <a:latin typeface="Arial" panose="020B0604020202020204" pitchFamily="34" charset="0"/>
              <a:cs typeface="Arial" panose="020B0604020202020204" pitchFamily="34" charset="0"/>
            </a:endParaRPr>
          </a:p>
        </p:txBody>
      </p:sp>
      <p:sp>
        <p:nvSpPr>
          <p:cNvPr id="17" name="TextBox 16">
            <a:extLst>
              <a:ext uri="{C183D7F6-B498-43B3-948B-1728B52AA6E4}">
                <adec:decorative xmlns:adec="http://schemas.microsoft.com/office/drawing/2017/decorative" val="1"/>
              </a:ext>
            </a:extLst>
          </p:cNvPr>
          <p:cNvSpPr txBox="1"/>
          <p:nvPr/>
        </p:nvSpPr>
        <p:spPr>
          <a:xfrm>
            <a:off x="7552772" y="3367562"/>
            <a:ext cx="1448230"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a:latin typeface="Arial" panose="020B0604020202020204" pitchFamily="34" charset="0"/>
                <a:cs typeface="Arial" panose="020B0604020202020204" pitchFamily="34" charset="0"/>
              </a:rPr>
              <a:t>Where?</a:t>
            </a:r>
            <a:endParaRPr lang="en-GB" b="1" dirty="0">
              <a:latin typeface="Arial" panose="020B0604020202020204" pitchFamily="34" charset="0"/>
              <a:cs typeface="Arial" panose="020B0604020202020204" pitchFamily="34" charset="0"/>
            </a:endParaRPr>
          </a:p>
        </p:txBody>
      </p:sp>
      <p:sp>
        <p:nvSpPr>
          <p:cNvPr id="4" name="Rectangle 3">
            <a:extLst>
              <a:ext uri="{C183D7F6-B498-43B3-948B-1728B52AA6E4}">
                <adec:decorative xmlns:adec="http://schemas.microsoft.com/office/drawing/2017/decorative" val="1"/>
              </a:ext>
            </a:extLst>
          </p:cNvPr>
          <p:cNvSpPr/>
          <p:nvPr/>
        </p:nvSpPr>
        <p:spPr>
          <a:xfrm>
            <a:off x="249382" y="1146425"/>
            <a:ext cx="3503221" cy="1911927"/>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Programme for Government 2021/22</a:t>
            </a:r>
          </a:p>
          <a:p>
            <a:pPr algn="ctr"/>
            <a:r>
              <a:rPr lang="en-GB" dirty="0">
                <a:solidFill>
                  <a:schemeClr val="bg1"/>
                </a:solidFill>
                <a:latin typeface="Arial" panose="020B0604020202020204" pitchFamily="34" charset="0"/>
                <a:cs typeface="Arial" panose="020B0604020202020204" pitchFamily="34" charset="0"/>
              </a:rPr>
              <a:t>Allocated capital funding (spent across parliamentary term between 22/23 – 25/26)</a:t>
            </a:r>
          </a:p>
        </p:txBody>
      </p:sp>
      <p:sp>
        <p:nvSpPr>
          <p:cNvPr id="5" name="Rectangle 4">
            <a:extLst>
              <a:ext uri="{C183D7F6-B498-43B3-948B-1728B52AA6E4}">
                <adec:decorative xmlns:adec="http://schemas.microsoft.com/office/drawing/2017/decorative" val="1"/>
              </a:ext>
            </a:extLst>
          </p:cNvPr>
          <p:cNvSpPr/>
          <p:nvPr/>
        </p:nvSpPr>
        <p:spPr>
          <a:xfrm>
            <a:off x="4339441" y="1152362"/>
            <a:ext cx="3503221" cy="191192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To tackle the impacts of water scarcity and build long-term resilience of PWS to climate change</a:t>
            </a:r>
          </a:p>
        </p:txBody>
      </p:sp>
      <p:sp>
        <p:nvSpPr>
          <p:cNvPr id="6" name="Rectangle 5">
            <a:extLst>
              <a:ext uri="{C183D7F6-B498-43B3-948B-1728B52AA6E4}">
                <adec:decorative xmlns:adec="http://schemas.microsoft.com/office/drawing/2017/decorative" val="1"/>
              </a:ext>
            </a:extLst>
          </p:cNvPr>
          <p:cNvSpPr/>
          <p:nvPr/>
        </p:nvSpPr>
        <p:spPr>
          <a:xfrm>
            <a:off x="8429501" y="1128612"/>
            <a:ext cx="3503221" cy="191192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sp>
        <p:nvSpPr>
          <p:cNvPr id="8" name="Rectangle 7">
            <a:extLst>
              <a:ext uri="{C183D7F6-B498-43B3-948B-1728B52AA6E4}">
                <adec:decorative xmlns:adec="http://schemas.microsoft.com/office/drawing/2017/decorative" val="1"/>
              </a:ext>
            </a:extLst>
          </p:cNvPr>
          <p:cNvSpPr/>
          <p:nvPr/>
        </p:nvSpPr>
        <p:spPr>
          <a:xfrm>
            <a:off x="6343842" y="3835308"/>
            <a:ext cx="3503221" cy="1911927"/>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anose="020B0604020202020204" pitchFamily="34" charset="0"/>
                <a:cs typeface="Arial" panose="020B0604020202020204" pitchFamily="34" charset="0"/>
              </a:rPr>
              <a:t>Piloted in Aberdeenshire and rolled out across Scotland</a:t>
            </a:r>
            <a:endParaRPr lang="en-GB" sz="2000" b="1" dirty="0">
              <a:solidFill>
                <a:schemeClr val="bg1"/>
              </a:solidFill>
              <a:latin typeface="Arial" panose="020B0604020202020204" pitchFamily="34" charset="0"/>
              <a:cs typeface="Arial" panose="020B0604020202020204" pitchFamily="34" charset="0"/>
            </a:endParaRPr>
          </a:p>
        </p:txBody>
      </p:sp>
      <p:sp>
        <p:nvSpPr>
          <p:cNvPr id="15" name="TextBox 14">
            <a:extLst>
              <a:ext uri="{C183D7F6-B498-43B3-948B-1728B52AA6E4}">
                <adec:decorative xmlns:adec="http://schemas.microsoft.com/office/drawing/2017/decorative" val="1"/>
              </a:ext>
            </a:extLst>
          </p:cNvPr>
          <p:cNvSpPr txBox="1"/>
          <p:nvPr/>
        </p:nvSpPr>
        <p:spPr>
          <a:xfrm>
            <a:off x="3562291" y="3367705"/>
            <a:ext cx="1204466"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a:latin typeface="Arial" panose="020B0604020202020204" pitchFamily="34" charset="0"/>
                <a:cs typeface="Arial" panose="020B0604020202020204" pitchFamily="34" charset="0"/>
              </a:rPr>
              <a:t>Who?</a:t>
            </a:r>
            <a:endParaRPr lang="en-GB" b="1" dirty="0">
              <a:latin typeface="Arial" panose="020B0604020202020204" pitchFamily="34" charset="0"/>
              <a:cs typeface="Arial" panose="020B0604020202020204" pitchFamily="34" charset="0"/>
            </a:endParaRPr>
          </a:p>
        </p:txBody>
      </p:sp>
      <p:sp>
        <p:nvSpPr>
          <p:cNvPr id="26" name="Rectangle 25">
            <a:extLst>
              <a:ext uri="{C183D7F6-B498-43B3-948B-1728B52AA6E4}">
                <adec:decorative xmlns:adec="http://schemas.microsoft.com/office/drawing/2017/decorative" val="1"/>
              </a:ext>
            </a:extLst>
          </p:cNvPr>
          <p:cNvSpPr/>
          <p:nvPr/>
        </p:nvSpPr>
        <p:spPr>
          <a:xfrm>
            <a:off x="4339441" y="1152361"/>
            <a:ext cx="3503221" cy="1911927"/>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anose="020B0604020202020204" pitchFamily="34" charset="0"/>
                <a:cs typeface="Arial" panose="020B0604020202020204" pitchFamily="34" charset="0"/>
              </a:rPr>
              <a:t>To tackle the impacts of </a:t>
            </a:r>
            <a:r>
              <a:rPr lang="en-GB" sz="2000" b="1" dirty="0">
                <a:solidFill>
                  <a:schemeClr val="bg1"/>
                </a:solidFill>
                <a:latin typeface="Arial" panose="020B0604020202020204" pitchFamily="34" charset="0"/>
                <a:cs typeface="Arial" panose="020B0604020202020204" pitchFamily="34" charset="0"/>
              </a:rPr>
              <a:t>water scarcity </a:t>
            </a:r>
            <a:r>
              <a:rPr lang="en-GB" sz="2000" dirty="0">
                <a:solidFill>
                  <a:schemeClr val="bg1"/>
                </a:solidFill>
                <a:latin typeface="Arial" panose="020B0604020202020204" pitchFamily="34" charset="0"/>
                <a:cs typeface="Arial" panose="020B0604020202020204" pitchFamily="34" charset="0"/>
              </a:rPr>
              <a:t>and </a:t>
            </a:r>
            <a:r>
              <a:rPr lang="en-GB" sz="2000" b="1" dirty="0">
                <a:solidFill>
                  <a:schemeClr val="bg1"/>
                </a:solidFill>
                <a:latin typeface="Arial" panose="020B0604020202020204" pitchFamily="34" charset="0"/>
                <a:cs typeface="Arial" panose="020B0604020202020204" pitchFamily="34" charset="0"/>
              </a:rPr>
              <a:t>build long-term resilience</a:t>
            </a:r>
            <a:r>
              <a:rPr lang="en-GB" sz="2000" dirty="0">
                <a:solidFill>
                  <a:schemeClr val="bg1"/>
                </a:solidFill>
                <a:latin typeface="Arial" panose="020B0604020202020204" pitchFamily="34" charset="0"/>
                <a:cs typeface="Arial" panose="020B0604020202020204" pitchFamily="34" charset="0"/>
              </a:rPr>
              <a:t> of PWS to climate change</a:t>
            </a:r>
          </a:p>
        </p:txBody>
      </p:sp>
      <p:sp>
        <p:nvSpPr>
          <p:cNvPr id="27" name="Rectangle 26">
            <a:extLst>
              <a:ext uri="{C183D7F6-B498-43B3-948B-1728B52AA6E4}">
                <adec:decorative xmlns:adec="http://schemas.microsoft.com/office/drawing/2017/decorative" val="1"/>
              </a:ext>
            </a:extLst>
          </p:cNvPr>
          <p:cNvSpPr/>
          <p:nvPr/>
        </p:nvSpPr>
        <p:spPr>
          <a:xfrm>
            <a:off x="8429501" y="1128611"/>
            <a:ext cx="3503221" cy="1911927"/>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anose="020B0604020202020204" pitchFamily="34" charset="0"/>
                <a:cs typeface="Arial" panose="020B0604020202020204" pitchFamily="34" charset="0"/>
              </a:rPr>
              <a:t>Establish a programme to extend or upgrade the public water network to allow shortlisted PWS to pay for a </a:t>
            </a:r>
            <a:r>
              <a:rPr lang="en-GB" sz="2000" b="1" dirty="0">
                <a:solidFill>
                  <a:schemeClr val="bg1"/>
                </a:solidFill>
                <a:latin typeface="Arial" panose="020B0604020202020204" pitchFamily="34" charset="0"/>
                <a:cs typeface="Arial" panose="020B0604020202020204" pitchFamily="34" charset="0"/>
              </a:rPr>
              <a:t>connection</a:t>
            </a:r>
            <a:endParaRPr lang="en-GB" sz="2000" dirty="0">
              <a:solidFill>
                <a:schemeClr val="bg1"/>
              </a:solidFill>
              <a:latin typeface="Arial" panose="020B0604020202020204" pitchFamily="34" charset="0"/>
              <a:cs typeface="Arial" panose="020B0604020202020204" pitchFamily="34" charset="0"/>
            </a:endParaRPr>
          </a:p>
        </p:txBody>
      </p:sp>
      <p:sp>
        <p:nvSpPr>
          <p:cNvPr id="28" name="Rectangle 27">
            <a:extLst>
              <a:ext uri="{C183D7F6-B498-43B3-948B-1728B52AA6E4}">
                <adec:decorative xmlns:adec="http://schemas.microsoft.com/office/drawing/2017/decorative" val="1"/>
              </a:ext>
            </a:extLst>
          </p:cNvPr>
          <p:cNvSpPr/>
          <p:nvPr/>
        </p:nvSpPr>
        <p:spPr>
          <a:xfrm>
            <a:off x="2253783" y="3829370"/>
            <a:ext cx="3503221" cy="1911927"/>
          </a:xfrm>
          <a:prstGeom prst="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Arial" panose="020B0604020202020204" pitchFamily="34" charset="0"/>
                <a:cs typeface="Arial" panose="020B0604020202020204" pitchFamily="34" charset="0"/>
              </a:rPr>
              <a:t>Led by </a:t>
            </a:r>
            <a:r>
              <a:rPr lang="en-GB" sz="2000" b="1" dirty="0">
                <a:solidFill>
                  <a:schemeClr val="tx1"/>
                </a:solidFill>
                <a:latin typeface="Arial" panose="020B0604020202020204" pitchFamily="34" charset="0"/>
                <a:cs typeface="Arial" panose="020B0604020202020204" pitchFamily="34" charset="0"/>
              </a:rPr>
              <a:t>Scottish Government </a:t>
            </a:r>
            <a:r>
              <a:rPr lang="en-GB" sz="2000" dirty="0">
                <a:solidFill>
                  <a:schemeClr val="tx1"/>
                </a:solidFill>
                <a:latin typeface="Arial" panose="020B0604020202020204" pitchFamily="34" charset="0"/>
                <a:cs typeface="Arial" panose="020B0604020202020204" pitchFamily="34" charset="0"/>
              </a:rPr>
              <a:t>in partnership with Scottish Water, Consumer Scotland and Local Authorities</a:t>
            </a:r>
          </a:p>
        </p:txBody>
      </p:sp>
      <p:sp>
        <p:nvSpPr>
          <p:cNvPr id="37" name="Rectangle 36">
            <a:extLst>
              <a:ext uri="{C183D7F6-B498-43B3-948B-1728B52AA6E4}">
                <adec:decorative xmlns:adec="http://schemas.microsoft.com/office/drawing/2017/decorative" val="1"/>
              </a:ext>
            </a:extLst>
          </p:cNvPr>
          <p:cNvSpPr/>
          <p:nvPr/>
        </p:nvSpPr>
        <p:spPr>
          <a:xfrm>
            <a:off x="2238388" y="3829227"/>
            <a:ext cx="3503221" cy="1911927"/>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latin typeface="Arial" panose="020B0604020202020204" pitchFamily="34" charset="0"/>
                <a:cs typeface="Arial" panose="020B0604020202020204" pitchFamily="34" charset="0"/>
              </a:rPr>
              <a:t>Led by </a:t>
            </a:r>
            <a:r>
              <a:rPr lang="en-GB" sz="2000" b="1" dirty="0">
                <a:solidFill>
                  <a:schemeClr val="bg1"/>
                </a:solidFill>
                <a:latin typeface="Arial" panose="020B0604020202020204" pitchFamily="34" charset="0"/>
                <a:cs typeface="Arial" panose="020B0604020202020204" pitchFamily="34" charset="0"/>
              </a:rPr>
              <a:t>Scottish Government </a:t>
            </a:r>
            <a:r>
              <a:rPr lang="en-GB" sz="2000" dirty="0">
                <a:solidFill>
                  <a:schemeClr val="bg1"/>
                </a:solidFill>
                <a:latin typeface="Arial" panose="020B0604020202020204" pitchFamily="34" charset="0"/>
                <a:cs typeface="Arial" panose="020B0604020202020204" pitchFamily="34" charset="0"/>
              </a:rPr>
              <a:t>in partnership with Scottish Water, Consumer Scotland and Local Authorities</a:t>
            </a:r>
          </a:p>
        </p:txBody>
      </p:sp>
      <p:sp>
        <p:nvSpPr>
          <p:cNvPr id="38" name="Title 37">
            <a:extLst>
              <a:ext uri="{C183D7F6-B498-43B3-948B-1728B52AA6E4}">
                <adec:decorative xmlns:adec="http://schemas.microsoft.com/office/drawing/2017/decorative" val="1"/>
              </a:ext>
            </a:extLst>
          </p:cNvPr>
          <p:cNvSpPr>
            <a:spLocks noGrp="1"/>
          </p:cNvSpPr>
          <p:nvPr>
            <p:ph type="title" idx="4294967295"/>
          </p:nvPr>
        </p:nvSpPr>
        <p:spPr>
          <a:xfrm rot="19296030">
            <a:off x="1588404" y="8099635"/>
            <a:ext cx="10180294" cy="31547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900" b="0" i="0" u="none" strike="noStrike" kern="1200" cap="none" spc="0" normalizeH="0" baseline="0" noProof="0" dirty="0">
                <a:ln w="0"/>
                <a:solidFill>
                  <a:srgbClr val="FF0000">
                    <a:alpha val="10000"/>
                  </a:srgbClr>
                </a:solidFill>
                <a:effectLst>
                  <a:outerShdw blurRad="38100" dist="19050" dir="2700000" algn="tl" rotWithShape="0">
                    <a:schemeClr val="dk1">
                      <a:alpha val="40000"/>
                    </a:schemeClr>
                  </a:outerShdw>
                </a:effectLst>
                <a:uLnTx/>
                <a:uFillTx/>
                <a:latin typeface="+mn-lt"/>
                <a:ea typeface="+mn-ea"/>
                <a:cs typeface="+mn-cs"/>
              </a:rPr>
              <a:t>DRAFT</a:t>
            </a:r>
          </a:p>
        </p:txBody>
      </p:sp>
    </p:spTree>
    <p:extLst>
      <p:ext uri="{BB962C8B-B14F-4D97-AF65-F5344CB8AC3E}">
        <p14:creationId xmlns:p14="http://schemas.microsoft.com/office/powerpoint/2010/main" val="247517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1FB099-3F56-75EC-8BC4-485D5BC8B9A5}"/>
              </a:ext>
            </a:extLst>
          </p:cNvPr>
          <p:cNvSpPr>
            <a:spLocks noGrp="1"/>
          </p:cNvSpPr>
          <p:nvPr>
            <p:ph type="title" idx="4294967295"/>
          </p:nvPr>
        </p:nvSpPr>
        <p:spPr>
          <a:xfrm>
            <a:off x="200713" y="378725"/>
            <a:ext cx="8097088" cy="369332"/>
          </a:xfrm>
          <a:prstGeom prst="rect">
            <a:avLst/>
          </a:prstGeom>
          <a:noFill/>
          <a:ln>
            <a:noFill/>
            <a:prstDash/>
          </a:ln>
          <a:effectLst>
            <a:outerShdw blurRad="50800" dist="38100" dir="2700000" algn="tl" rotWithShape="0">
              <a:prstClr val="black">
                <a:alpha val="40000"/>
              </a:prstClr>
            </a:outerShdw>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Over the current parliamentary term (2021 – 2026), funding will be invested in:</a:t>
            </a:r>
          </a:p>
        </p:txBody>
      </p:sp>
      <p:sp>
        <p:nvSpPr>
          <p:cNvPr id="5" name="Freeform 3">
            <a:extLst>
              <a:ext uri="{FF2B5EF4-FFF2-40B4-BE49-F238E27FC236}">
                <a16:creationId xmlns:a16="http://schemas.microsoft.com/office/drawing/2014/main" id="{CB16187A-F23E-FEEB-816E-14327A7BD5A5}"/>
              </a:ext>
            </a:extLst>
          </p:cNvPr>
          <p:cNvSpPr/>
          <p:nvPr/>
        </p:nvSpPr>
        <p:spPr>
          <a:xfrm>
            <a:off x="1572341" y="1148256"/>
            <a:ext cx="10059286" cy="714936"/>
          </a:xfrm>
          <a:custGeom>
            <a:avLst/>
            <a:gdLst>
              <a:gd name="connsiteX0" fmla="*/ 0 w 10059286"/>
              <a:gd name="connsiteY0" fmla="*/ 0 h 714936"/>
              <a:gd name="connsiteX1" fmla="*/ 10059286 w 10059286"/>
              <a:gd name="connsiteY1" fmla="*/ 0 h 714936"/>
              <a:gd name="connsiteX2" fmla="*/ 10059286 w 10059286"/>
              <a:gd name="connsiteY2" fmla="*/ 714936 h 714936"/>
              <a:gd name="connsiteX3" fmla="*/ 0 w 10059286"/>
              <a:gd name="connsiteY3" fmla="*/ 714936 h 714936"/>
              <a:gd name="connsiteX4" fmla="*/ 0 w 10059286"/>
              <a:gd name="connsiteY4" fmla="*/ 0 h 714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9286" h="714936">
                <a:moveTo>
                  <a:pt x="0" y="0"/>
                </a:moveTo>
                <a:lnTo>
                  <a:pt x="10059286" y="0"/>
                </a:lnTo>
                <a:lnTo>
                  <a:pt x="10059286" y="714936"/>
                </a:lnTo>
                <a:lnTo>
                  <a:pt x="0" y="714936"/>
                </a:lnTo>
                <a:lnTo>
                  <a:pt x="0" y="0"/>
                </a:lnTo>
                <a:close/>
              </a:path>
            </a:pathLst>
          </a:custGeom>
          <a:solidFill>
            <a:schemeClr val="accent5">
              <a:lumMod val="75000"/>
            </a:schemeClr>
          </a:solidFill>
          <a:ln w="19050">
            <a:solidFill>
              <a:schemeClr val="accent5">
                <a:lumMod val="75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67481" tIns="40640" rIns="40640" bIns="40640" numCol="1" spcCol="1270" anchor="ctr" anchorCtr="0">
            <a:noAutofit/>
          </a:bodyPr>
          <a:lstStyle/>
          <a:p>
            <a:pPr lvl="0" algn="l" defTabSz="711200">
              <a:lnSpc>
                <a:spcPct val="90000"/>
              </a:lnSpc>
              <a:spcBef>
                <a:spcPct val="0"/>
              </a:spcBef>
              <a:spcAft>
                <a:spcPct val="35000"/>
              </a:spcAft>
            </a:pPr>
            <a:r>
              <a:rPr lang="en-GB" sz="1600" kern="1200" dirty="0">
                <a:solidFill>
                  <a:schemeClr val="bg1"/>
                </a:solidFill>
                <a:effectLst/>
                <a:latin typeface="Arial" panose="020B0604020202020204" pitchFamily="34" charset="0"/>
                <a:ea typeface="+mn-ea"/>
                <a:cs typeface="Arial" panose="020B0604020202020204" pitchFamily="34" charset="0"/>
              </a:rPr>
              <a:t>Initially, </a:t>
            </a:r>
            <a:r>
              <a:rPr lang="en-GB" sz="1600" b="1" kern="1200" dirty="0">
                <a:solidFill>
                  <a:schemeClr val="bg1"/>
                </a:solidFill>
                <a:effectLst/>
                <a:latin typeface="Arial" panose="020B0604020202020204" pitchFamily="34" charset="0"/>
                <a:ea typeface="+mn-ea"/>
                <a:cs typeface="Arial" panose="020B0604020202020204" pitchFamily="34" charset="0"/>
              </a:rPr>
              <a:t>piloting five projects in Aberdeenshire </a:t>
            </a:r>
            <a:r>
              <a:rPr lang="en-GB" sz="1600" kern="1200" dirty="0">
                <a:solidFill>
                  <a:schemeClr val="bg1"/>
                </a:solidFill>
                <a:effectLst/>
                <a:latin typeface="Arial" panose="020B0604020202020204" pitchFamily="34" charset="0"/>
                <a:cs typeface="Arial" panose="020B0604020202020204" pitchFamily="34" charset="0"/>
              </a:rPr>
              <a:t>where water impact assessments were carried out to allow Scottish Water to better understand the feasibility and costs of connections</a:t>
            </a:r>
            <a:endParaRPr lang="en-US" sz="1600" kern="1200" dirty="0">
              <a:solidFill>
                <a:schemeClr val="bg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63974D86-DB4F-EF1C-A65E-15350A8C2F3A}"/>
              </a:ext>
              <a:ext uri="{C183D7F6-B498-43B3-948B-1728B52AA6E4}">
                <adec:decorative xmlns:adec="http://schemas.microsoft.com/office/drawing/2017/decorative" val="1"/>
              </a:ext>
            </a:extLst>
          </p:cNvPr>
          <p:cNvSpPr/>
          <p:nvPr/>
        </p:nvSpPr>
        <p:spPr>
          <a:xfrm>
            <a:off x="8213813" y="2922896"/>
            <a:ext cx="893670" cy="198466"/>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7" name="Freeform 6">
            <a:extLst>
              <a:ext uri="{FF2B5EF4-FFF2-40B4-BE49-F238E27FC236}">
                <a16:creationId xmlns:a16="http://schemas.microsoft.com/office/drawing/2014/main" id="{909669C3-2707-A907-3F44-05F0C499B7CD}"/>
              </a:ext>
            </a:extLst>
          </p:cNvPr>
          <p:cNvSpPr/>
          <p:nvPr/>
        </p:nvSpPr>
        <p:spPr>
          <a:xfrm>
            <a:off x="1982230" y="2552316"/>
            <a:ext cx="9649397" cy="714936"/>
          </a:xfrm>
          <a:custGeom>
            <a:avLst/>
            <a:gdLst>
              <a:gd name="connsiteX0" fmla="*/ 0 w 9649397"/>
              <a:gd name="connsiteY0" fmla="*/ 0 h 714936"/>
              <a:gd name="connsiteX1" fmla="*/ 9649397 w 9649397"/>
              <a:gd name="connsiteY1" fmla="*/ 0 h 714936"/>
              <a:gd name="connsiteX2" fmla="*/ 9649397 w 9649397"/>
              <a:gd name="connsiteY2" fmla="*/ 714936 h 714936"/>
              <a:gd name="connsiteX3" fmla="*/ 0 w 9649397"/>
              <a:gd name="connsiteY3" fmla="*/ 714936 h 714936"/>
              <a:gd name="connsiteX4" fmla="*/ 0 w 9649397"/>
              <a:gd name="connsiteY4" fmla="*/ 0 h 714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49397" h="714936">
                <a:moveTo>
                  <a:pt x="0" y="0"/>
                </a:moveTo>
                <a:lnTo>
                  <a:pt x="9649397" y="0"/>
                </a:lnTo>
                <a:lnTo>
                  <a:pt x="9649397" y="714936"/>
                </a:lnTo>
                <a:lnTo>
                  <a:pt x="0" y="714936"/>
                </a:lnTo>
                <a:lnTo>
                  <a:pt x="0" y="0"/>
                </a:lnTo>
                <a:close/>
              </a:path>
            </a:pathLst>
          </a:custGeom>
          <a:solidFill>
            <a:schemeClr val="accent5">
              <a:lumMod val="75000"/>
            </a:schemeClr>
          </a:solidFill>
          <a:ln w="19050">
            <a:solidFill>
              <a:schemeClr val="accent5">
                <a:lumMod val="75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67481" tIns="40640" rIns="40640" bIns="40640" numCol="1" spcCol="1270" anchor="ctr" anchorCtr="0">
            <a:noAutofit/>
          </a:bodyPr>
          <a:lstStyle/>
          <a:p>
            <a:pPr lvl="0" algn="l" defTabSz="711200" rtl="0">
              <a:lnSpc>
                <a:spcPct val="90000"/>
              </a:lnSpc>
              <a:spcBef>
                <a:spcPct val="0"/>
              </a:spcBef>
              <a:spcAft>
                <a:spcPct val="35000"/>
              </a:spcAft>
            </a:pPr>
            <a:r>
              <a:rPr lang="en-GB" sz="1600" b="1" kern="1200" dirty="0">
                <a:solidFill>
                  <a:schemeClr val="bg1"/>
                </a:solidFill>
                <a:effectLst/>
                <a:latin typeface="Arial" panose="020B0604020202020204" pitchFamily="34" charset="0"/>
                <a:ea typeface="+mn-ea"/>
                <a:cs typeface="Arial" panose="020B0604020202020204" pitchFamily="34" charset="0"/>
              </a:rPr>
              <a:t>Connecting shortlisted pilot communities </a:t>
            </a:r>
            <a:r>
              <a:rPr lang="en-GB" sz="1600" kern="1200" dirty="0">
                <a:solidFill>
                  <a:schemeClr val="bg1"/>
                </a:solidFill>
                <a:effectLst/>
                <a:latin typeface="Arial" panose="020B0604020202020204" pitchFamily="34" charset="0"/>
                <a:ea typeface="+mn-ea"/>
                <a:cs typeface="Arial" panose="020B0604020202020204" pitchFamily="34" charset="0"/>
              </a:rPr>
              <a:t>in Aberdeenshire who are acutely affected by water scarcity, and who are willin</a:t>
            </a:r>
            <a:r>
              <a:rPr lang="en-GB" sz="1600" dirty="0">
                <a:solidFill>
                  <a:schemeClr val="bg1"/>
                </a:solidFill>
                <a:latin typeface="Arial" panose="020B0604020202020204" pitchFamily="34" charset="0"/>
                <a:cs typeface="Arial" panose="020B0604020202020204" pitchFamily="34" charset="0"/>
              </a:rPr>
              <a:t>g to pay for a </a:t>
            </a:r>
            <a:r>
              <a:rPr lang="en-GB" sz="1600" kern="1200" dirty="0">
                <a:solidFill>
                  <a:schemeClr val="bg1"/>
                </a:solidFill>
                <a:effectLst/>
                <a:latin typeface="Arial" panose="020B0604020202020204" pitchFamily="34" charset="0"/>
                <a:ea typeface="+mn-ea"/>
                <a:cs typeface="Arial" panose="020B0604020202020204" pitchFamily="34" charset="0"/>
              </a:rPr>
              <a:t>connection to the public water main</a:t>
            </a:r>
          </a:p>
        </p:txBody>
      </p:sp>
      <p:sp>
        <p:nvSpPr>
          <p:cNvPr id="8" name="Oval 7">
            <a:extLst>
              <a:ext uri="{FF2B5EF4-FFF2-40B4-BE49-F238E27FC236}">
                <a16:creationId xmlns:a16="http://schemas.microsoft.com/office/drawing/2014/main" id="{5748631F-812F-B5A9-9069-CFEAB699E9E5}"/>
              </a:ext>
              <a:ext uri="{C183D7F6-B498-43B3-948B-1728B52AA6E4}">
                <adec:decorative xmlns:adec="http://schemas.microsoft.com/office/drawing/2017/decorative" val="1"/>
              </a:ext>
            </a:extLst>
          </p:cNvPr>
          <p:cNvSpPr/>
          <p:nvPr/>
        </p:nvSpPr>
        <p:spPr>
          <a:xfrm flipV="1">
            <a:off x="1801208" y="1753653"/>
            <a:ext cx="893670" cy="45720"/>
          </a:xfrm>
          <a:prstGeom prst="ellipse">
            <a:avLst/>
          </a:prstGeom>
          <a:solidFill>
            <a:schemeClr val="accent5">
              <a:lumMod val="75000"/>
            </a:schemeClr>
          </a:solidFill>
          <a:ln>
            <a:solidFill>
              <a:schemeClr val="accent5">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9" name="Freeform 8">
            <a:extLst>
              <a:ext uri="{FF2B5EF4-FFF2-40B4-BE49-F238E27FC236}">
                <a16:creationId xmlns:a16="http://schemas.microsoft.com/office/drawing/2014/main" id="{F76BD078-50D7-E9A6-1B14-2DEA1D9013A9}"/>
              </a:ext>
            </a:extLst>
          </p:cNvPr>
          <p:cNvSpPr/>
          <p:nvPr/>
        </p:nvSpPr>
        <p:spPr>
          <a:xfrm>
            <a:off x="1982230" y="3956376"/>
            <a:ext cx="9649397" cy="714936"/>
          </a:xfrm>
          <a:custGeom>
            <a:avLst/>
            <a:gdLst>
              <a:gd name="connsiteX0" fmla="*/ 0 w 9649397"/>
              <a:gd name="connsiteY0" fmla="*/ 0 h 714936"/>
              <a:gd name="connsiteX1" fmla="*/ 9649397 w 9649397"/>
              <a:gd name="connsiteY1" fmla="*/ 0 h 714936"/>
              <a:gd name="connsiteX2" fmla="*/ 9649397 w 9649397"/>
              <a:gd name="connsiteY2" fmla="*/ 714936 h 714936"/>
              <a:gd name="connsiteX3" fmla="*/ 0 w 9649397"/>
              <a:gd name="connsiteY3" fmla="*/ 714936 h 714936"/>
              <a:gd name="connsiteX4" fmla="*/ 0 w 9649397"/>
              <a:gd name="connsiteY4" fmla="*/ 0 h 714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49397" h="714936">
                <a:moveTo>
                  <a:pt x="0" y="0"/>
                </a:moveTo>
                <a:lnTo>
                  <a:pt x="9649397" y="0"/>
                </a:lnTo>
                <a:lnTo>
                  <a:pt x="9649397" y="714936"/>
                </a:lnTo>
                <a:lnTo>
                  <a:pt x="0" y="714936"/>
                </a:lnTo>
                <a:lnTo>
                  <a:pt x="0" y="0"/>
                </a:lnTo>
                <a:close/>
              </a:path>
            </a:pathLst>
          </a:custGeom>
          <a:solidFill>
            <a:schemeClr val="accent5">
              <a:lumMod val="75000"/>
            </a:schemeClr>
          </a:solidFill>
          <a:ln w="19050">
            <a:solidFill>
              <a:schemeClr val="accent5">
                <a:lumMod val="75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67481" tIns="40640" rIns="40640" bIns="40640" numCol="1" spcCol="1270" anchor="ctr" anchorCtr="0">
            <a:noAutofit/>
          </a:bodyPr>
          <a:lstStyle/>
          <a:p>
            <a:pPr lvl="0" algn="l" defTabSz="711200">
              <a:lnSpc>
                <a:spcPct val="90000"/>
              </a:lnSpc>
              <a:spcBef>
                <a:spcPct val="0"/>
              </a:spcBef>
              <a:spcAft>
                <a:spcPct val="35000"/>
              </a:spcAft>
            </a:pPr>
            <a:r>
              <a:rPr lang="en-GB" sz="1600" kern="1200" dirty="0">
                <a:solidFill>
                  <a:schemeClr val="bg1"/>
                </a:solidFill>
                <a:effectLst/>
                <a:latin typeface="Arial" panose="020B0604020202020204" pitchFamily="34" charset="0"/>
                <a:ea typeface="+mn-ea"/>
                <a:cs typeface="Arial" panose="020B0604020202020204" pitchFamily="34" charset="0"/>
              </a:rPr>
              <a:t>Established a </a:t>
            </a:r>
            <a:r>
              <a:rPr lang="en-GB" sz="1600" b="1" kern="1200" dirty="0">
                <a:solidFill>
                  <a:schemeClr val="bg1"/>
                </a:solidFill>
                <a:effectLst/>
                <a:latin typeface="Arial" panose="020B0604020202020204" pitchFamily="34" charset="0"/>
                <a:ea typeface="+mn-ea"/>
                <a:cs typeface="Arial" panose="020B0604020202020204" pitchFamily="34" charset="0"/>
              </a:rPr>
              <a:t>two-year programme of water impact assessments</a:t>
            </a:r>
            <a:r>
              <a:rPr lang="en-GB" sz="1600" b="0" kern="1200" dirty="0">
                <a:solidFill>
                  <a:schemeClr val="bg1"/>
                </a:solidFill>
                <a:effectLst/>
                <a:latin typeface="Arial" panose="020B0604020202020204" pitchFamily="34" charset="0"/>
                <a:ea typeface="+mn-ea"/>
                <a:cs typeface="Arial" panose="020B0604020202020204" pitchFamily="34" charset="0"/>
              </a:rPr>
              <a:t> across Scotland </a:t>
            </a:r>
            <a:r>
              <a:rPr lang="en-GB" sz="1600" kern="1200" dirty="0">
                <a:solidFill>
                  <a:schemeClr val="bg1"/>
                </a:solidFill>
                <a:effectLst/>
                <a:latin typeface="Arial" panose="020B0604020202020204" pitchFamily="34" charset="0"/>
                <a:ea typeface="+mn-ea"/>
                <a:cs typeface="Arial" panose="020B0604020202020204" pitchFamily="34" charset="0"/>
              </a:rPr>
              <a:t>to better understand network constraints in rural areas and to assist in shortlisting further communities that </a:t>
            </a:r>
            <a:r>
              <a:rPr lang="en-GB" sz="1600" kern="1200" dirty="0">
                <a:solidFill>
                  <a:schemeClr val="bg1"/>
                </a:solidFill>
                <a:effectLst/>
                <a:latin typeface="Arial" panose="020B0604020202020204" pitchFamily="34" charset="0"/>
                <a:cs typeface="Arial" panose="020B0604020202020204" pitchFamily="34" charset="0"/>
              </a:rPr>
              <a:t>are eligible for connections</a:t>
            </a:r>
            <a:endParaRPr lang="en-US" sz="1600" kern="1200" dirty="0">
              <a:solidFill>
                <a:schemeClr val="bg1"/>
              </a:solidFill>
              <a:latin typeface="Arial" panose="020B0604020202020204" pitchFamily="34" charset="0"/>
              <a:cs typeface="Arial" panose="020B0604020202020204" pitchFamily="34" charset="0"/>
            </a:endParaRPr>
          </a:p>
        </p:txBody>
      </p:sp>
      <p:sp>
        <p:nvSpPr>
          <p:cNvPr id="10" name="Oval 9">
            <a:extLst>
              <a:ext uri="{FF2B5EF4-FFF2-40B4-BE49-F238E27FC236}">
                <a16:creationId xmlns:a16="http://schemas.microsoft.com/office/drawing/2014/main" id="{13A49D70-CFA4-CF28-2A08-6364C7966F89}"/>
              </a:ext>
              <a:ext uri="{C183D7F6-B498-43B3-948B-1728B52AA6E4}">
                <adec:decorative xmlns:adec="http://schemas.microsoft.com/office/drawing/2017/decorative" val="1"/>
              </a:ext>
            </a:extLst>
          </p:cNvPr>
          <p:cNvSpPr/>
          <p:nvPr/>
        </p:nvSpPr>
        <p:spPr>
          <a:xfrm>
            <a:off x="10626230" y="4482372"/>
            <a:ext cx="893670" cy="45720"/>
          </a:xfrm>
          <a:prstGeom prst="ellipse">
            <a:avLst/>
          </a:prstGeom>
          <a:solidFill>
            <a:schemeClr val="accent5">
              <a:lumMod val="75000"/>
            </a:schemeClr>
          </a:solidFill>
          <a:ln>
            <a:solidFill>
              <a:schemeClr val="accent5">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11" name="Freeform 13">
            <a:extLst>
              <a:ext uri="{FF2B5EF4-FFF2-40B4-BE49-F238E27FC236}">
                <a16:creationId xmlns:a16="http://schemas.microsoft.com/office/drawing/2014/main" id="{D0681F96-4E2F-1678-8E46-34FF6268EE0C}"/>
              </a:ext>
            </a:extLst>
          </p:cNvPr>
          <p:cNvSpPr/>
          <p:nvPr/>
        </p:nvSpPr>
        <p:spPr>
          <a:xfrm>
            <a:off x="1594790" y="5355090"/>
            <a:ext cx="10059286" cy="714936"/>
          </a:xfrm>
          <a:custGeom>
            <a:avLst/>
            <a:gdLst>
              <a:gd name="connsiteX0" fmla="*/ 0 w 10059286"/>
              <a:gd name="connsiteY0" fmla="*/ 0 h 714936"/>
              <a:gd name="connsiteX1" fmla="*/ 10059286 w 10059286"/>
              <a:gd name="connsiteY1" fmla="*/ 0 h 714936"/>
              <a:gd name="connsiteX2" fmla="*/ 10059286 w 10059286"/>
              <a:gd name="connsiteY2" fmla="*/ 714936 h 714936"/>
              <a:gd name="connsiteX3" fmla="*/ 0 w 10059286"/>
              <a:gd name="connsiteY3" fmla="*/ 714936 h 714936"/>
              <a:gd name="connsiteX4" fmla="*/ 0 w 10059286"/>
              <a:gd name="connsiteY4" fmla="*/ 0 h 714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9286" h="714936">
                <a:moveTo>
                  <a:pt x="0" y="0"/>
                </a:moveTo>
                <a:lnTo>
                  <a:pt x="10059286" y="0"/>
                </a:lnTo>
                <a:lnTo>
                  <a:pt x="10059286" y="714936"/>
                </a:lnTo>
                <a:lnTo>
                  <a:pt x="0" y="714936"/>
                </a:lnTo>
                <a:lnTo>
                  <a:pt x="0" y="0"/>
                </a:lnTo>
                <a:close/>
              </a:path>
            </a:pathLst>
          </a:custGeom>
          <a:solidFill>
            <a:schemeClr val="accent5">
              <a:lumMod val="75000"/>
            </a:schemeClr>
          </a:solidFill>
          <a:ln w="19050">
            <a:solidFill>
              <a:schemeClr val="accent5">
                <a:lumMod val="75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67481" tIns="40640" rIns="40640" bIns="40640" numCol="1" spcCol="1270" anchor="ctr" anchorCtr="0">
            <a:noAutofit/>
          </a:bodyPr>
          <a:lstStyle/>
          <a:p>
            <a:pPr lvl="0" algn="l" defTabSz="711200">
              <a:lnSpc>
                <a:spcPct val="90000"/>
              </a:lnSpc>
              <a:spcBef>
                <a:spcPct val="0"/>
              </a:spcBef>
              <a:spcAft>
                <a:spcPct val="35000"/>
              </a:spcAft>
            </a:pPr>
            <a:r>
              <a:rPr lang="en-GB" sz="1600" b="1" kern="1200" dirty="0">
                <a:solidFill>
                  <a:schemeClr val="bg1"/>
                </a:solidFill>
                <a:effectLst/>
                <a:latin typeface="Arial" panose="020B0604020202020204" pitchFamily="34" charset="0"/>
                <a:ea typeface="+mn-ea"/>
                <a:cs typeface="Arial" panose="020B0604020202020204" pitchFamily="34" charset="0"/>
              </a:rPr>
              <a:t>Connecting further PWS communities </a:t>
            </a:r>
            <a:r>
              <a:rPr lang="en-GB" sz="1600" kern="1200" dirty="0">
                <a:solidFill>
                  <a:schemeClr val="bg1"/>
                </a:solidFill>
                <a:effectLst/>
                <a:latin typeface="Arial" panose="020B0604020202020204" pitchFamily="34" charset="0"/>
                <a:cs typeface="Arial" panose="020B0604020202020204" pitchFamily="34" charset="0"/>
              </a:rPr>
              <a:t>in the subsequent years of the funding period following results of WIA programme</a:t>
            </a:r>
            <a:endParaRPr lang="en-US" sz="1600" kern="1200" dirty="0">
              <a:solidFill>
                <a:schemeClr val="bg1"/>
              </a:solidFill>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90F21EB9-382A-4E8F-7F35-83A78035CF59}"/>
              </a:ext>
              <a:ext uri="{C183D7F6-B498-43B3-948B-1728B52AA6E4}">
                <adec:decorative xmlns:adec="http://schemas.microsoft.com/office/drawing/2017/decorative" val="1"/>
              </a:ext>
            </a:extLst>
          </p:cNvPr>
          <p:cNvSpPr/>
          <p:nvPr/>
        </p:nvSpPr>
        <p:spPr>
          <a:xfrm flipV="1">
            <a:off x="9568939" y="5827985"/>
            <a:ext cx="893670" cy="88115"/>
          </a:xfrm>
          <a:prstGeom prst="ellipse">
            <a:avLst/>
          </a:prstGeom>
          <a:solidFill>
            <a:schemeClr val="accent5">
              <a:lumMod val="75000"/>
            </a:schemeClr>
          </a:solidFill>
          <a:ln>
            <a:solidFill>
              <a:schemeClr val="accent5">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13" name="7-Point Star 14">
            <a:extLst>
              <a:ext uri="{FF2B5EF4-FFF2-40B4-BE49-F238E27FC236}">
                <a16:creationId xmlns:a16="http://schemas.microsoft.com/office/drawing/2014/main" id="{B786CAF3-25B2-7260-C5B4-4957F0272BE6}"/>
              </a:ext>
              <a:ext uri="{C183D7F6-B498-43B3-948B-1728B52AA6E4}">
                <adec:decorative xmlns:adec="http://schemas.microsoft.com/office/drawing/2017/decorative" val="1"/>
              </a:ext>
            </a:extLst>
          </p:cNvPr>
          <p:cNvSpPr/>
          <p:nvPr/>
        </p:nvSpPr>
        <p:spPr>
          <a:xfrm rot="923295">
            <a:off x="1032969" y="5272050"/>
            <a:ext cx="877482"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7-Point Star 18">
            <a:extLst>
              <a:ext uri="{FF2B5EF4-FFF2-40B4-BE49-F238E27FC236}">
                <a16:creationId xmlns:a16="http://schemas.microsoft.com/office/drawing/2014/main" id="{95AB0A60-9337-AC62-2CA8-D89349600542}"/>
              </a:ext>
              <a:ext uri="{C183D7F6-B498-43B3-948B-1728B52AA6E4}">
                <adec:decorative xmlns:adec="http://schemas.microsoft.com/office/drawing/2017/decorative" val="1"/>
              </a:ext>
            </a:extLst>
          </p:cNvPr>
          <p:cNvSpPr/>
          <p:nvPr/>
        </p:nvSpPr>
        <p:spPr>
          <a:xfrm rot="923295">
            <a:off x="1410258" y="3878681"/>
            <a:ext cx="877482"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7-Point Star 19">
            <a:extLst>
              <a:ext uri="{FF2B5EF4-FFF2-40B4-BE49-F238E27FC236}">
                <a16:creationId xmlns:a16="http://schemas.microsoft.com/office/drawing/2014/main" id="{F2C23A07-2F57-55E2-3B2E-F6D4D0AA728C}"/>
              </a:ext>
              <a:ext uri="{C183D7F6-B498-43B3-948B-1728B52AA6E4}">
                <adec:decorative xmlns:adec="http://schemas.microsoft.com/office/drawing/2017/decorative" val="1"/>
              </a:ext>
            </a:extLst>
          </p:cNvPr>
          <p:cNvSpPr/>
          <p:nvPr/>
        </p:nvSpPr>
        <p:spPr>
          <a:xfrm rot="923295">
            <a:off x="1417716" y="2479967"/>
            <a:ext cx="877482"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7-Point Star 20">
            <a:extLst>
              <a:ext uri="{FF2B5EF4-FFF2-40B4-BE49-F238E27FC236}">
                <a16:creationId xmlns:a16="http://schemas.microsoft.com/office/drawing/2014/main" id="{D9517483-15A7-C612-AD0B-33EF23A19A4C}"/>
              </a:ext>
              <a:ext uri="{C183D7F6-B498-43B3-948B-1728B52AA6E4}">
                <adec:decorative xmlns:adec="http://schemas.microsoft.com/office/drawing/2017/decorative" val="1"/>
              </a:ext>
            </a:extLst>
          </p:cNvPr>
          <p:cNvSpPr/>
          <p:nvPr/>
        </p:nvSpPr>
        <p:spPr>
          <a:xfrm rot="923295">
            <a:off x="1032970" y="1043867"/>
            <a:ext cx="877482"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7756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p:nvSpPr>
        <p:spPr>
          <a:xfrm>
            <a:off x="1275128" y="307994"/>
            <a:ext cx="10015870" cy="693924"/>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C183D7F6-B498-43B3-948B-1728B52AA6E4}">
                <adec:decorative xmlns:adec="http://schemas.microsoft.com/office/drawing/2017/decorative" val="1"/>
              </a:ext>
            </a:extLst>
          </p:cNvPr>
          <p:cNvSpPr txBox="1"/>
          <p:nvPr/>
        </p:nvSpPr>
        <p:spPr>
          <a:xfrm>
            <a:off x="1796123" y="361159"/>
            <a:ext cx="9494875" cy="584775"/>
          </a:xfrm>
          <a:prstGeom prst="rect">
            <a:avLst/>
          </a:prstGeom>
          <a:solidFill>
            <a:schemeClr val="accent5">
              <a:lumMod val="75000"/>
            </a:schemeClr>
          </a:solidFill>
          <a:effectLst/>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Initially, </a:t>
            </a:r>
            <a:r>
              <a:rPr lang="en-GB" sz="1600" b="1" dirty="0">
                <a:solidFill>
                  <a:schemeClr val="bg1"/>
                </a:solidFill>
                <a:latin typeface="Arial" panose="020B0604020202020204" pitchFamily="34" charset="0"/>
                <a:cs typeface="Arial" panose="020B0604020202020204" pitchFamily="34" charset="0"/>
              </a:rPr>
              <a:t>piloting five projects in Aberdeenshire </a:t>
            </a:r>
            <a:r>
              <a:rPr lang="en-GB" sz="1600" dirty="0">
                <a:solidFill>
                  <a:schemeClr val="bg1"/>
                </a:solidFill>
                <a:latin typeface="Arial" panose="020B0604020202020204" pitchFamily="34" charset="0"/>
                <a:cs typeface="Arial" panose="020B0604020202020204" pitchFamily="34" charset="0"/>
              </a:rPr>
              <a:t>where water impact assessments will be carried out to allow Scottish Water to better understand the feasibility and costs of connections</a:t>
            </a:r>
            <a:endParaRPr lang="en-US" sz="1600" dirty="0">
              <a:solidFill>
                <a:schemeClr val="bg1"/>
              </a:solidFill>
              <a:latin typeface="Arial" panose="020B0604020202020204" pitchFamily="34" charset="0"/>
              <a:cs typeface="Arial" panose="020B0604020202020204" pitchFamily="34" charset="0"/>
            </a:endParaRPr>
          </a:p>
        </p:txBody>
      </p:sp>
      <p:sp>
        <p:nvSpPr>
          <p:cNvPr id="13" name="Right Arrow 12">
            <a:extLst>
              <a:ext uri="{C183D7F6-B498-43B3-948B-1728B52AA6E4}">
                <adec:decorative xmlns:adec="http://schemas.microsoft.com/office/drawing/2017/decorative" val="1"/>
              </a:ext>
            </a:extLst>
          </p:cNvPr>
          <p:cNvSpPr/>
          <p:nvPr/>
        </p:nvSpPr>
        <p:spPr>
          <a:xfrm>
            <a:off x="4276913" y="1485786"/>
            <a:ext cx="972769" cy="487860"/>
          </a:xfrm>
          <a:prstGeom prst="rightArrow">
            <a:avLst/>
          </a:prstGeom>
          <a:solidFill>
            <a:schemeClr val="accent1">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C183D7F6-B498-43B3-948B-1728B52AA6E4}">
                <adec:decorative xmlns:adec="http://schemas.microsoft.com/office/drawing/2017/decorative" val="1"/>
              </a:ext>
            </a:extLst>
          </p:cNvPr>
          <p:cNvSpPr/>
          <p:nvPr/>
        </p:nvSpPr>
        <p:spPr>
          <a:xfrm>
            <a:off x="1104620" y="1227381"/>
            <a:ext cx="4763342" cy="1039985"/>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Arial" panose="020B0604020202020204" pitchFamily="34" charset="0"/>
                <a:cs typeface="Arial" panose="020B0604020202020204" pitchFamily="34" charset="0"/>
              </a:rPr>
              <a:t>Water Impact Assessments</a:t>
            </a:r>
          </a:p>
          <a:p>
            <a:pPr algn="ctr"/>
            <a:endParaRPr lang="en-GB" sz="1600" b="1" dirty="0">
              <a:solidFill>
                <a:schemeClr val="bg1"/>
              </a:solidFill>
              <a:latin typeface="Arial" panose="020B0604020202020204" pitchFamily="34" charset="0"/>
              <a:cs typeface="Arial" panose="020B0604020202020204" pitchFamily="34" charset="0"/>
            </a:endParaRPr>
          </a:p>
          <a:p>
            <a:pPr algn="ctr"/>
            <a:endParaRPr lang="en-GB" sz="1600" b="1" dirty="0">
              <a:solidFill>
                <a:schemeClr val="bg1"/>
              </a:solidFill>
              <a:latin typeface="Arial" panose="020B0604020202020204" pitchFamily="34" charset="0"/>
              <a:cs typeface="Arial" panose="020B0604020202020204" pitchFamily="34" charset="0"/>
            </a:endParaRPr>
          </a:p>
        </p:txBody>
      </p:sp>
      <p:sp>
        <p:nvSpPr>
          <p:cNvPr id="41" name="Title 40">
            <a:extLst>
              <a:ext uri="{C183D7F6-B498-43B3-948B-1728B52AA6E4}">
                <adec:decorative xmlns:adec="http://schemas.microsoft.com/office/drawing/2017/decorative" val="1"/>
              </a:ext>
            </a:extLst>
          </p:cNvPr>
          <p:cNvSpPr>
            <a:spLocks noGrp="1"/>
          </p:cNvSpPr>
          <p:nvPr>
            <p:ph type="title" idx="4294967295"/>
          </p:nvPr>
        </p:nvSpPr>
        <p:spPr>
          <a:xfrm>
            <a:off x="6375661" y="1227382"/>
            <a:ext cx="4763342" cy="1039985"/>
          </a:xfrm>
          <a:prstGeom prst="rect">
            <a:avLst/>
          </a:prstGeom>
          <a:solidFill>
            <a:schemeClr val="accent5">
              <a:lumMod val="75000"/>
            </a:schemeClr>
          </a:solidFill>
          <a:ln w="28575" cap="flat" cmpd="sng" algn="ctr">
            <a:solidFill>
              <a:schemeClr val="accent5">
                <a:lumMod val="75000"/>
              </a:schemeClr>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Lessons Learned</a:t>
            </a:r>
            <a:endParaRPr kumimoji="0" lang="en-GB"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C183D7F6-B498-43B3-948B-1728B52AA6E4}">
                <adec:decorative xmlns:adec="http://schemas.microsoft.com/office/drawing/2017/decorative" val="1"/>
              </a:ext>
            </a:extLst>
          </p:cNvPr>
          <p:cNvSpPr/>
          <p:nvPr/>
        </p:nvSpPr>
        <p:spPr>
          <a:xfrm>
            <a:off x="6375661" y="2404037"/>
            <a:ext cx="4763342" cy="4215600"/>
          </a:xfrm>
          <a:prstGeom prst="rect">
            <a:avLst/>
          </a:prstGeom>
          <a:solidFill>
            <a:schemeClr val="accent3">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Arial" panose="020B0604020202020204" pitchFamily="34" charset="0"/>
              <a:cs typeface="Arial" panose="020B0604020202020204" pitchFamily="34" charset="0"/>
            </a:endParaRPr>
          </a:p>
        </p:txBody>
      </p:sp>
      <p:sp>
        <p:nvSpPr>
          <p:cNvPr id="2" name="TextBox 1">
            <a:extLst>
              <a:ext uri="{C183D7F6-B498-43B3-948B-1728B52AA6E4}">
                <adec:decorative xmlns:adec="http://schemas.microsoft.com/office/drawing/2017/decorative" val="1"/>
              </a:ext>
            </a:extLst>
          </p:cNvPr>
          <p:cNvSpPr txBox="1"/>
          <p:nvPr/>
        </p:nvSpPr>
        <p:spPr>
          <a:xfrm>
            <a:off x="6495395" y="2626787"/>
            <a:ext cx="4523874" cy="3554819"/>
          </a:xfrm>
          <a:prstGeom prst="rect">
            <a:avLst/>
          </a:prstGeom>
          <a:noFill/>
        </p:spPr>
        <p:txBody>
          <a:bodyPr wrap="square" rtlCol="0">
            <a:spAutoFit/>
          </a:bodyPr>
          <a:lstStyle/>
          <a:p>
            <a:pPr marL="342900" indent="-342900">
              <a:buFont typeface="+mj-lt"/>
              <a:buAutoNum type="arabicPeriod"/>
            </a:pPr>
            <a:r>
              <a:rPr lang="en-GB" sz="1600" dirty="0">
                <a:solidFill>
                  <a:schemeClr val="bg1"/>
                </a:solidFill>
                <a:latin typeface="Arial" panose="020B0604020202020204" pitchFamily="34" charset="0"/>
                <a:cs typeface="Arial" panose="020B0604020202020204" pitchFamily="34" charset="0"/>
              </a:rPr>
              <a:t>There is capacity in the network to connect all 5 pilot communities – a surprise!</a:t>
            </a: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228600" indent="-2286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GB" sz="1600" dirty="0">
                <a:solidFill>
                  <a:schemeClr val="bg1"/>
                </a:solidFill>
                <a:latin typeface="Arial" panose="020B0604020202020204" pitchFamily="34" charset="0"/>
                <a:cs typeface="Arial" panose="020B0604020202020204" pitchFamily="34" charset="0"/>
              </a:rPr>
              <a:t>Possible unintended consequences </a:t>
            </a:r>
            <a:r>
              <a:rPr lang="en-GB" sz="1600" b="1" dirty="0">
                <a:solidFill>
                  <a:schemeClr val="bg1"/>
                </a:solidFill>
                <a:latin typeface="Arial" panose="020B0604020202020204" pitchFamily="34" charset="0"/>
                <a:cs typeface="Arial" panose="020B0604020202020204" pitchFamily="34" charset="0"/>
              </a:rPr>
              <a:t>&gt;</a:t>
            </a:r>
            <a:r>
              <a:rPr lang="en-GB" sz="1600" dirty="0">
                <a:solidFill>
                  <a:schemeClr val="bg1"/>
                </a:solidFill>
                <a:latin typeface="Arial" panose="020B0604020202020204" pitchFamily="34" charset="0"/>
                <a:cs typeface="Arial" panose="020B0604020202020204" pitchFamily="34" charset="0"/>
              </a:rPr>
              <a:t> all candidates to be taken by recommendation from local authority</a:t>
            </a: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GB" sz="1600" dirty="0">
                <a:solidFill>
                  <a:schemeClr val="bg1"/>
                </a:solidFill>
                <a:latin typeface="Arial" panose="020B0604020202020204" pitchFamily="34" charset="0"/>
                <a:cs typeface="Arial" panose="020B0604020202020204" pitchFamily="34" charset="0"/>
              </a:rPr>
              <a:t>2 of 5 groups can connect without any further work – financial barrier removed</a:t>
            </a: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endParaRPr lang="en-GB" sz="9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GB" sz="1600" dirty="0">
                <a:solidFill>
                  <a:schemeClr val="bg1"/>
                </a:solidFill>
                <a:latin typeface="Arial" panose="020B0604020202020204" pitchFamily="34" charset="0"/>
                <a:cs typeface="Arial" panose="020B0604020202020204" pitchFamily="34" charset="0"/>
              </a:rPr>
              <a:t>Assessments take time so need rolling programme</a:t>
            </a:r>
          </a:p>
        </p:txBody>
      </p:sp>
      <p:sp>
        <p:nvSpPr>
          <p:cNvPr id="43" name="7-Point Star 42">
            <a:extLst>
              <a:ext uri="{C183D7F6-B498-43B3-948B-1728B52AA6E4}">
                <adec:decorative xmlns:adec="http://schemas.microsoft.com/office/drawing/2017/decorative" val="1"/>
              </a:ext>
            </a:extLst>
          </p:cNvPr>
          <p:cNvSpPr/>
          <p:nvPr/>
        </p:nvSpPr>
        <p:spPr>
          <a:xfrm rot="923295">
            <a:off x="824669" y="153223"/>
            <a:ext cx="877482"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C183D7F6-B498-43B3-948B-1728B52AA6E4}">
                <adec:decorative xmlns:adec="http://schemas.microsoft.com/office/drawing/2017/decorative" val="1"/>
              </a:ext>
            </a:extLst>
          </p:cNvPr>
          <p:cNvSpPr/>
          <p:nvPr/>
        </p:nvSpPr>
        <p:spPr>
          <a:xfrm>
            <a:off x="1104620" y="2385780"/>
            <a:ext cx="4771100" cy="4215600"/>
          </a:xfrm>
          <a:prstGeom prst="rect">
            <a:avLst/>
          </a:prstGeom>
          <a:solidFill>
            <a:schemeClr val="accent3">
              <a:lumMod val="40000"/>
              <a:lumOff val="60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sp>
        <p:nvSpPr>
          <p:cNvPr id="17" name="Rectangle 16">
            <a:extLst>
              <a:ext uri="{C183D7F6-B498-43B3-948B-1728B52AA6E4}">
                <adec:decorative xmlns:adec="http://schemas.microsoft.com/office/drawing/2017/decorative" val="1"/>
              </a:ext>
            </a:extLst>
          </p:cNvPr>
          <p:cNvSpPr/>
          <p:nvPr/>
        </p:nvSpPr>
        <p:spPr>
          <a:xfrm>
            <a:off x="4310853" y="5753670"/>
            <a:ext cx="1397840" cy="697944"/>
          </a:xfrm>
          <a:prstGeom prst="rect">
            <a:avLst/>
          </a:prstGeom>
          <a:solidFill>
            <a:schemeClr val="bg1">
              <a:lumMod val="8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chemeClr val="tx1"/>
                </a:solidFill>
                <a:latin typeface="Arial" panose="020B0604020202020204" pitchFamily="34" charset="0"/>
                <a:cs typeface="Arial" panose="020B0604020202020204" pitchFamily="34" charset="0"/>
              </a:rPr>
              <a:t>Tillybirloch</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7 properties</a:t>
            </a:r>
          </a:p>
        </p:txBody>
      </p:sp>
      <p:pic>
        <p:nvPicPr>
          <p:cNvPr id="18" name="Picture 17">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98136" y="2544118"/>
            <a:ext cx="2735111" cy="3922694"/>
          </a:xfrm>
          <a:prstGeom prst="rect">
            <a:avLst/>
          </a:prstGeom>
          <a:ln w="28575">
            <a:solidFill>
              <a:schemeClr val="accent5">
                <a:lumMod val="75000"/>
              </a:schemeClr>
            </a:solidFill>
          </a:ln>
        </p:spPr>
      </p:pic>
      <p:grpSp>
        <p:nvGrpSpPr>
          <p:cNvPr id="19" name="Group 18">
            <a:extLst>
              <a:ext uri="{C183D7F6-B498-43B3-948B-1728B52AA6E4}">
                <adec:decorative xmlns:adec="http://schemas.microsoft.com/office/drawing/2017/decorative" val="1"/>
              </a:ext>
            </a:extLst>
          </p:cNvPr>
          <p:cNvGrpSpPr/>
          <p:nvPr/>
        </p:nvGrpSpPr>
        <p:grpSpPr>
          <a:xfrm>
            <a:off x="2382148" y="2816889"/>
            <a:ext cx="2276090" cy="1102272"/>
            <a:chOff x="5829300" y="1600225"/>
            <a:chExt cx="2046606" cy="1175537"/>
          </a:xfrm>
        </p:grpSpPr>
        <p:cxnSp>
          <p:nvCxnSpPr>
            <p:cNvPr id="36" name="Straight Connector 35"/>
            <p:cNvCxnSpPr/>
            <p:nvPr/>
          </p:nvCxnSpPr>
          <p:spPr>
            <a:xfrm flipV="1">
              <a:off x="5899150" y="1600225"/>
              <a:ext cx="1976756" cy="11143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5829300" y="2705004"/>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a:extLst>
              <a:ext uri="{C183D7F6-B498-43B3-948B-1728B52AA6E4}">
                <adec:decorative xmlns:adec="http://schemas.microsoft.com/office/drawing/2017/decorative" val="1"/>
              </a:ext>
            </a:extLst>
          </p:cNvPr>
          <p:cNvGrpSpPr/>
          <p:nvPr/>
        </p:nvGrpSpPr>
        <p:grpSpPr>
          <a:xfrm>
            <a:off x="2168604" y="3678422"/>
            <a:ext cx="2427552" cy="725775"/>
            <a:chOff x="5606093" y="2515610"/>
            <a:chExt cx="2182797" cy="774016"/>
          </a:xfrm>
        </p:grpSpPr>
        <p:cxnSp>
          <p:nvCxnSpPr>
            <p:cNvPr id="34" name="Straight Connector 33"/>
            <p:cNvCxnSpPr/>
            <p:nvPr/>
          </p:nvCxnSpPr>
          <p:spPr>
            <a:xfrm flipV="1">
              <a:off x="5675943" y="2515610"/>
              <a:ext cx="2112947" cy="71282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606093" y="3218868"/>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C183D7F6-B498-43B3-948B-1728B52AA6E4}">
                <adec:decorative xmlns:adec="http://schemas.microsoft.com/office/drawing/2017/decorative" val="1"/>
              </a:ext>
            </a:extLst>
          </p:cNvPr>
          <p:cNvGrpSpPr/>
          <p:nvPr/>
        </p:nvGrpSpPr>
        <p:grpSpPr>
          <a:xfrm>
            <a:off x="2282820" y="4439324"/>
            <a:ext cx="2151535" cy="66348"/>
            <a:chOff x="5739987" y="3323929"/>
            <a:chExt cx="1934609" cy="70758"/>
          </a:xfrm>
        </p:grpSpPr>
        <p:cxnSp>
          <p:nvCxnSpPr>
            <p:cNvPr id="32" name="Straight Connector 31"/>
            <p:cNvCxnSpPr/>
            <p:nvPr/>
          </p:nvCxnSpPr>
          <p:spPr>
            <a:xfrm>
              <a:off x="5829300" y="3358390"/>
              <a:ext cx="1845296" cy="290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739987" y="3323929"/>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a:extLst>
              <a:ext uri="{C183D7F6-B498-43B3-948B-1728B52AA6E4}">
                <adec:decorative xmlns:adec="http://schemas.microsoft.com/office/drawing/2017/decorative" val="1"/>
              </a:ext>
            </a:extLst>
          </p:cNvPr>
          <p:cNvGrpSpPr/>
          <p:nvPr/>
        </p:nvGrpSpPr>
        <p:grpSpPr>
          <a:xfrm>
            <a:off x="2207445" y="4458372"/>
            <a:ext cx="2103407" cy="1566987"/>
            <a:chOff x="3446735" y="3215933"/>
            <a:chExt cx="1891334" cy="1671141"/>
          </a:xfrm>
        </p:grpSpPr>
        <p:cxnSp>
          <p:nvCxnSpPr>
            <p:cNvPr id="30" name="Straight Connector 29"/>
            <p:cNvCxnSpPr>
              <a:stCxn id="31" idx="5"/>
            </p:cNvCxnSpPr>
            <p:nvPr/>
          </p:nvCxnSpPr>
          <p:spPr>
            <a:xfrm>
              <a:off x="3506356" y="3276329"/>
              <a:ext cx="1831713" cy="161074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446735" y="3215933"/>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C183D7F6-B498-43B3-948B-1728B52AA6E4}">
                <adec:decorative xmlns:adec="http://schemas.microsoft.com/office/drawing/2017/decorative" val="1"/>
              </a:ext>
            </a:extLst>
          </p:cNvPr>
          <p:cNvGrpSpPr/>
          <p:nvPr/>
        </p:nvGrpSpPr>
        <p:grpSpPr>
          <a:xfrm>
            <a:off x="1708815" y="4374020"/>
            <a:ext cx="2869735" cy="953395"/>
            <a:chOff x="5223855" y="3260855"/>
            <a:chExt cx="2580398" cy="1016765"/>
          </a:xfrm>
        </p:grpSpPr>
        <p:cxnSp>
          <p:nvCxnSpPr>
            <p:cNvPr id="28" name="Straight Connector 27"/>
            <p:cNvCxnSpPr/>
            <p:nvPr/>
          </p:nvCxnSpPr>
          <p:spPr>
            <a:xfrm>
              <a:off x="5283475" y="3302990"/>
              <a:ext cx="2520778" cy="97463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223855" y="3260855"/>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4" name="Rectangle 23">
            <a:extLst>
              <a:ext uri="{C183D7F6-B498-43B3-948B-1728B52AA6E4}">
                <adec:decorative xmlns:adec="http://schemas.microsoft.com/office/drawing/2017/decorative" val="1"/>
              </a:ext>
            </a:extLst>
          </p:cNvPr>
          <p:cNvSpPr/>
          <p:nvPr/>
        </p:nvSpPr>
        <p:spPr>
          <a:xfrm>
            <a:off x="4312187" y="3347682"/>
            <a:ext cx="1397840" cy="69794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chemeClr val="tx1"/>
                </a:solidFill>
                <a:latin typeface="Arial" panose="020B0604020202020204" pitchFamily="34" charset="0"/>
                <a:cs typeface="Arial" panose="020B0604020202020204" pitchFamily="34" charset="0"/>
              </a:rPr>
              <a:t>Tillyfourie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3 properties*</a:t>
            </a: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110k</a:t>
            </a:r>
            <a:endParaRPr lang="en-GB" sz="1200" b="1" dirty="0">
              <a:solidFill>
                <a:srgbClr val="406FC4"/>
              </a:solidFill>
              <a:latin typeface="Arial" panose="020B0604020202020204" pitchFamily="34" charset="0"/>
              <a:cs typeface="Arial" panose="020B0604020202020204" pitchFamily="34" charset="0"/>
            </a:endParaRPr>
          </a:p>
          <a:p>
            <a:pPr algn="ctr"/>
            <a:r>
              <a:rPr lang="en-GB" sz="700" dirty="0">
                <a:solidFill>
                  <a:schemeClr val="tx1"/>
                </a:solidFill>
                <a:latin typeface="Arial" panose="020B0604020202020204" pitchFamily="34" charset="0"/>
                <a:cs typeface="Arial" panose="020B0604020202020204" pitchFamily="34" charset="0"/>
              </a:rPr>
              <a:t>*56 can connect without extension</a:t>
            </a:r>
            <a:endParaRPr lang="en-GB" sz="600" dirty="0">
              <a:solidFill>
                <a:schemeClr val="tx1"/>
              </a:solidFill>
              <a:latin typeface="Arial" panose="020B0604020202020204" pitchFamily="34" charset="0"/>
              <a:cs typeface="Arial" panose="020B0604020202020204" pitchFamily="34" charset="0"/>
            </a:endParaRPr>
          </a:p>
        </p:txBody>
      </p:sp>
      <p:sp>
        <p:nvSpPr>
          <p:cNvPr id="25" name="Rectangle 24">
            <a:extLst>
              <a:ext uri="{C183D7F6-B498-43B3-948B-1728B52AA6E4}">
                <adec:decorative xmlns:adec="http://schemas.microsoft.com/office/drawing/2017/decorative" val="1"/>
              </a:ext>
            </a:extLst>
          </p:cNvPr>
          <p:cNvSpPr/>
          <p:nvPr/>
        </p:nvSpPr>
        <p:spPr>
          <a:xfrm>
            <a:off x="4310853" y="2555278"/>
            <a:ext cx="1397840" cy="69794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Cottown </a:t>
            </a:r>
            <a:r>
              <a:rPr lang="en-GB" sz="1200" b="1" dirty="0" err="1">
                <a:solidFill>
                  <a:schemeClr val="tx1"/>
                </a:solidFill>
                <a:latin typeface="Arial" panose="020B0604020202020204" pitchFamily="34" charset="0"/>
                <a:cs typeface="Arial" panose="020B0604020202020204" pitchFamily="34" charset="0"/>
              </a:rPr>
              <a:t>Methlick</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15 properties</a:t>
            </a: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400k</a:t>
            </a:r>
            <a:endParaRPr lang="en-GB" sz="1200" b="1" dirty="0">
              <a:solidFill>
                <a:srgbClr val="406FC4"/>
              </a:solidFill>
              <a:latin typeface="Arial" panose="020B0604020202020204" pitchFamily="34" charset="0"/>
              <a:cs typeface="Arial" panose="020B0604020202020204" pitchFamily="34" charset="0"/>
            </a:endParaRPr>
          </a:p>
        </p:txBody>
      </p:sp>
      <p:sp>
        <p:nvSpPr>
          <p:cNvPr id="26" name="Rectangle 25">
            <a:extLst>
              <a:ext uri="{C183D7F6-B498-43B3-948B-1728B52AA6E4}">
                <adec:decorative xmlns:adec="http://schemas.microsoft.com/office/drawing/2017/decorative" val="1"/>
              </a:ext>
            </a:extLst>
          </p:cNvPr>
          <p:cNvSpPr/>
          <p:nvPr/>
        </p:nvSpPr>
        <p:spPr>
          <a:xfrm>
            <a:off x="4310853" y="4149678"/>
            <a:ext cx="1397840" cy="69794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Comers, </a:t>
            </a:r>
            <a:r>
              <a:rPr lang="en-GB" sz="1200" b="1" dirty="0" err="1">
                <a:solidFill>
                  <a:schemeClr val="tx1"/>
                </a:solidFill>
                <a:latin typeface="Arial" panose="020B0604020202020204" pitchFamily="34" charset="0"/>
                <a:cs typeface="Arial" panose="020B0604020202020204" pitchFamily="34" charset="0"/>
              </a:rPr>
              <a:t>Midmar</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24 properties</a:t>
            </a: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1.3m</a:t>
            </a:r>
            <a:endParaRPr lang="en-GB" sz="1200" b="1" dirty="0">
              <a:solidFill>
                <a:srgbClr val="406FC4"/>
              </a:solidFill>
              <a:latin typeface="Arial" panose="020B0604020202020204" pitchFamily="34" charset="0"/>
              <a:cs typeface="Arial" panose="020B0604020202020204" pitchFamily="34" charset="0"/>
            </a:endParaRPr>
          </a:p>
        </p:txBody>
      </p:sp>
      <p:sp>
        <p:nvSpPr>
          <p:cNvPr id="27" name="Rectangle 26">
            <a:extLst>
              <a:ext uri="{C183D7F6-B498-43B3-948B-1728B52AA6E4}">
                <adec:decorative xmlns:adec="http://schemas.microsoft.com/office/drawing/2017/decorative" val="1"/>
              </a:ext>
            </a:extLst>
          </p:cNvPr>
          <p:cNvSpPr/>
          <p:nvPr/>
        </p:nvSpPr>
        <p:spPr>
          <a:xfrm>
            <a:off x="4310853" y="4951674"/>
            <a:ext cx="1397840" cy="69794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Milton of </a:t>
            </a:r>
            <a:r>
              <a:rPr lang="en-GB" sz="1200" b="1" dirty="0" err="1">
                <a:solidFill>
                  <a:schemeClr val="tx1"/>
                </a:solidFill>
                <a:latin typeface="Arial" panose="020B0604020202020204" pitchFamily="34" charset="0"/>
                <a:cs typeface="Arial" panose="020B0604020202020204" pitchFamily="34" charset="0"/>
              </a:rPr>
              <a:t>Cushnie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65 properties</a:t>
            </a: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2.7m</a:t>
            </a:r>
            <a:endParaRPr lang="en-GB" sz="1200" b="1" dirty="0">
              <a:solidFill>
                <a:srgbClr val="406FC4"/>
              </a:solidFill>
              <a:latin typeface="Arial" panose="020B0604020202020204" pitchFamily="34" charset="0"/>
              <a:cs typeface="Arial" panose="020B0604020202020204" pitchFamily="34" charset="0"/>
            </a:endParaRPr>
          </a:p>
        </p:txBody>
      </p:sp>
      <p:sp>
        <p:nvSpPr>
          <p:cNvPr id="44" name="Rectangle 43">
            <a:extLst>
              <a:ext uri="{C183D7F6-B498-43B3-948B-1728B52AA6E4}">
                <adec:decorative xmlns:adec="http://schemas.microsoft.com/office/drawing/2017/decorative" val="1"/>
              </a:ext>
            </a:extLst>
          </p:cNvPr>
          <p:cNvSpPr/>
          <p:nvPr/>
        </p:nvSpPr>
        <p:spPr>
          <a:xfrm>
            <a:off x="1285725" y="2530993"/>
            <a:ext cx="1186517" cy="637749"/>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bg1"/>
                </a:solidFill>
                <a:latin typeface="Arial" panose="020B0604020202020204" pitchFamily="34" charset="0"/>
                <a:cs typeface="Arial" panose="020B0604020202020204" pitchFamily="34" charset="0"/>
              </a:rPr>
              <a:t>Indicative cost to extend mains network</a:t>
            </a:r>
          </a:p>
        </p:txBody>
      </p:sp>
      <p:grpSp>
        <p:nvGrpSpPr>
          <p:cNvPr id="9" name="Group 8">
            <a:extLst>
              <a:ext uri="{C183D7F6-B498-43B3-948B-1728B52AA6E4}">
                <adec:decorative xmlns:adec="http://schemas.microsoft.com/office/drawing/2017/decorative" val="1"/>
              </a:ext>
            </a:extLst>
          </p:cNvPr>
          <p:cNvGrpSpPr/>
          <p:nvPr/>
        </p:nvGrpSpPr>
        <p:grpSpPr>
          <a:xfrm>
            <a:off x="1998182" y="1652629"/>
            <a:ext cx="3544974" cy="738664"/>
            <a:chOff x="1708815" y="1664360"/>
            <a:chExt cx="3544974" cy="738664"/>
          </a:xfrm>
        </p:grpSpPr>
        <p:sp>
          <p:nvSpPr>
            <p:cNvPr id="5" name="TextBox 4"/>
            <p:cNvSpPr txBox="1"/>
            <p:nvPr/>
          </p:nvSpPr>
          <p:spPr>
            <a:xfrm>
              <a:off x="3070371" y="1664360"/>
              <a:ext cx="2183418" cy="738664"/>
            </a:xfrm>
            <a:prstGeom prst="rect">
              <a:avLst/>
            </a:prstGeom>
            <a:noFill/>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Water Scarcity</a:t>
              </a:r>
            </a:p>
            <a:p>
              <a:r>
                <a:rPr lang="en-GB" sz="1400" dirty="0">
                  <a:solidFill>
                    <a:schemeClr val="bg1"/>
                  </a:solidFill>
                  <a:latin typeface="Arial" panose="020B0604020202020204" pitchFamily="34" charset="0"/>
                  <a:cs typeface="Arial" panose="020B0604020202020204" pitchFamily="34" charset="0"/>
                </a:rPr>
                <a:t>Distance from mains</a:t>
              </a:r>
            </a:p>
            <a:p>
              <a:endParaRPr lang="en-GB" sz="1400" dirty="0">
                <a:solidFill>
                  <a:schemeClr val="bg1"/>
                </a:solidFill>
              </a:endParaRPr>
            </a:p>
          </p:txBody>
        </p:sp>
        <p:sp>
          <p:nvSpPr>
            <p:cNvPr id="6" name="TextBox 5"/>
            <p:cNvSpPr txBox="1"/>
            <p:nvPr/>
          </p:nvSpPr>
          <p:spPr>
            <a:xfrm>
              <a:off x="1708815" y="1752739"/>
              <a:ext cx="137020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Criteria</a:t>
              </a:r>
            </a:p>
          </p:txBody>
        </p:sp>
        <p:sp>
          <p:nvSpPr>
            <p:cNvPr id="8" name="Right Arrow 7"/>
            <p:cNvSpPr/>
            <p:nvPr/>
          </p:nvSpPr>
          <p:spPr>
            <a:xfrm>
              <a:off x="2600571" y="1839359"/>
              <a:ext cx="340967" cy="144599"/>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spTree>
    <p:extLst>
      <p:ext uri="{BB962C8B-B14F-4D97-AF65-F5344CB8AC3E}">
        <p14:creationId xmlns:p14="http://schemas.microsoft.com/office/powerpoint/2010/main" val="387720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ight Arrow 63">
            <a:extLst>
              <a:ext uri="{C183D7F6-B498-43B3-948B-1728B52AA6E4}">
                <adec:decorative xmlns:adec="http://schemas.microsoft.com/office/drawing/2017/decorative" val="1"/>
              </a:ext>
            </a:extLst>
          </p:cNvPr>
          <p:cNvSpPr/>
          <p:nvPr/>
        </p:nvSpPr>
        <p:spPr>
          <a:xfrm>
            <a:off x="3612600" y="1590807"/>
            <a:ext cx="972769" cy="487860"/>
          </a:xfrm>
          <a:prstGeom prst="rightArrow">
            <a:avLst/>
          </a:prstGeom>
          <a:solidFill>
            <a:schemeClr val="accent1">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C183D7F6-B498-43B3-948B-1728B52AA6E4}">
                <adec:decorative xmlns:adec="http://schemas.microsoft.com/office/drawing/2017/decorative" val="1"/>
              </a:ext>
            </a:extLst>
          </p:cNvPr>
          <p:cNvSpPr/>
          <p:nvPr/>
        </p:nvSpPr>
        <p:spPr>
          <a:xfrm>
            <a:off x="432548" y="2509058"/>
            <a:ext cx="4771100" cy="4215600"/>
          </a:xfrm>
          <a:prstGeom prst="rect">
            <a:avLst/>
          </a:prstGeom>
          <a:solidFill>
            <a:schemeClr val="accent3">
              <a:lumMod val="40000"/>
              <a:lumOff val="60000"/>
            </a:schemeClr>
          </a:solidFill>
          <a:ln w="3810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sp>
        <p:nvSpPr>
          <p:cNvPr id="88" name="Rectangle 87">
            <a:extLst>
              <a:ext uri="{C183D7F6-B498-43B3-948B-1728B52AA6E4}">
                <adec:decorative xmlns:adec="http://schemas.microsoft.com/office/drawing/2017/decorative" val="1"/>
              </a:ext>
            </a:extLst>
          </p:cNvPr>
          <p:cNvSpPr/>
          <p:nvPr/>
        </p:nvSpPr>
        <p:spPr>
          <a:xfrm>
            <a:off x="440307" y="1332402"/>
            <a:ext cx="4763342" cy="1039985"/>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Arial" panose="020B0604020202020204" pitchFamily="34" charset="0"/>
                <a:cs typeface="Arial" panose="020B0604020202020204" pitchFamily="34" charset="0"/>
              </a:rPr>
              <a:t>Shortlisted for Connection</a:t>
            </a:r>
          </a:p>
          <a:p>
            <a:pPr marL="285750" indent="-285750" algn="ctr">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£50k per property threshold applied</a:t>
            </a:r>
          </a:p>
        </p:txBody>
      </p:sp>
      <p:pic>
        <p:nvPicPr>
          <p:cNvPr id="91" name="Picture 90">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77707" y="2622126"/>
            <a:ext cx="2754889" cy="3974018"/>
          </a:xfrm>
          <a:prstGeom prst="rect">
            <a:avLst/>
          </a:prstGeom>
          <a:ln w="28575">
            <a:solidFill>
              <a:schemeClr val="accent5">
                <a:lumMod val="75000"/>
              </a:schemeClr>
            </a:solidFill>
          </a:ln>
        </p:spPr>
      </p:pic>
      <p:grpSp>
        <p:nvGrpSpPr>
          <p:cNvPr id="69" name="Group 68">
            <a:extLst>
              <a:ext uri="{C183D7F6-B498-43B3-948B-1728B52AA6E4}">
                <adec:decorative xmlns:adec="http://schemas.microsoft.com/office/drawing/2017/decorative" val="1"/>
              </a:ext>
            </a:extLst>
          </p:cNvPr>
          <p:cNvGrpSpPr/>
          <p:nvPr/>
        </p:nvGrpSpPr>
        <p:grpSpPr>
          <a:xfrm rot="265552">
            <a:off x="1757566" y="3001159"/>
            <a:ext cx="2276089" cy="1102272"/>
            <a:chOff x="5829300" y="1600225"/>
            <a:chExt cx="2046606" cy="1175537"/>
          </a:xfrm>
        </p:grpSpPr>
        <p:cxnSp>
          <p:nvCxnSpPr>
            <p:cNvPr id="86" name="Straight Connector 85"/>
            <p:cNvCxnSpPr/>
            <p:nvPr/>
          </p:nvCxnSpPr>
          <p:spPr>
            <a:xfrm flipV="1">
              <a:off x="5899150" y="1600225"/>
              <a:ext cx="1976756" cy="1114349"/>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5829300" y="2705004"/>
              <a:ext cx="69850" cy="70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0" name="Group 99">
            <a:extLst>
              <a:ext uri="{C183D7F6-B498-43B3-948B-1728B52AA6E4}">
                <adec:decorative xmlns:adec="http://schemas.microsoft.com/office/drawing/2017/decorative" val="1"/>
              </a:ext>
            </a:extLst>
          </p:cNvPr>
          <p:cNvGrpSpPr/>
          <p:nvPr/>
        </p:nvGrpSpPr>
        <p:grpSpPr>
          <a:xfrm>
            <a:off x="1505711" y="4112926"/>
            <a:ext cx="2166013" cy="668402"/>
            <a:chOff x="2135299" y="4045470"/>
            <a:chExt cx="2166013" cy="668402"/>
          </a:xfrm>
        </p:grpSpPr>
        <p:cxnSp>
          <p:nvCxnSpPr>
            <p:cNvPr id="84" name="Straight Connector 83"/>
            <p:cNvCxnSpPr/>
            <p:nvPr/>
          </p:nvCxnSpPr>
          <p:spPr>
            <a:xfrm rot="1189843" flipV="1">
              <a:off x="2261834" y="4045470"/>
              <a:ext cx="2039478" cy="66840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rot="1189843">
              <a:off x="2135299" y="4326269"/>
              <a:ext cx="67421" cy="66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4" name="Rectangle 73">
            <a:extLst>
              <a:ext uri="{C183D7F6-B498-43B3-948B-1728B52AA6E4}">
                <adec:decorative xmlns:adec="http://schemas.microsoft.com/office/drawing/2017/decorative" val="1"/>
              </a:ext>
            </a:extLst>
          </p:cNvPr>
          <p:cNvSpPr/>
          <p:nvPr/>
        </p:nvSpPr>
        <p:spPr>
          <a:xfrm>
            <a:off x="3612542" y="4085398"/>
            <a:ext cx="1397840" cy="93930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err="1">
                <a:solidFill>
                  <a:schemeClr val="tx1"/>
                </a:solidFill>
                <a:latin typeface="Arial" panose="020B0604020202020204" pitchFamily="34" charset="0"/>
                <a:cs typeface="Arial" panose="020B0604020202020204" pitchFamily="34" charset="0"/>
              </a:rPr>
              <a:t>Tillyfourie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3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110k</a:t>
            </a:r>
            <a:endParaRPr lang="en-GB" sz="1200" dirty="0">
              <a:solidFill>
                <a:schemeClr val="tx1"/>
              </a:solidFill>
              <a:latin typeface="Arial" panose="020B0604020202020204" pitchFamily="34" charset="0"/>
              <a:cs typeface="Arial" panose="020B0604020202020204" pitchFamily="34" charset="0"/>
            </a:endParaRP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33.3k</a:t>
            </a:r>
            <a:r>
              <a:rPr lang="en-GB" sz="1200" b="1" dirty="0">
                <a:solidFill>
                  <a:srgbClr val="406FC4"/>
                </a:solidFill>
                <a:latin typeface="Arial" panose="020B0604020202020204" pitchFamily="34" charset="0"/>
                <a:cs typeface="Arial" panose="020B0604020202020204" pitchFamily="34" charset="0"/>
              </a:rPr>
              <a:t> pp</a:t>
            </a:r>
          </a:p>
        </p:txBody>
      </p:sp>
      <p:sp>
        <p:nvSpPr>
          <p:cNvPr id="75" name="Rectangle 74">
            <a:extLst>
              <a:ext uri="{C183D7F6-B498-43B3-948B-1728B52AA6E4}">
                <adec:decorative xmlns:adec="http://schemas.microsoft.com/office/drawing/2017/decorative" val="1"/>
              </a:ext>
            </a:extLst>
          </p:cNvPr>
          <p:cNvSpPr/>
          <p:nvPr/>
        </p:nvSpPr>
        <p:spPr>
          <a:xfrm>
            <a:off x="3626828" y="2740715"/>
            <a:ext cx="1397840" cy="924140"/>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Cottown </a:t>
            </a:r>
            <a:r>
              <a:rPr lang="en-GB" sz="1200" b="1" dirty="0" err="1">
                <a:solidFill>
                  <a:schemeClr val="tx1"/>
                </a:solidFill>
                <a:latin typeface="Arial" panose="020B0604020202020204" pitchFamily="34" charset="0"/>
                <a:cs typeface="Arial" panose="020B0604020202020204" pitchFamily="34" charset="0"/>
              </a:rPr>
              <a:t>Methlick</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15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400k</a:t>
            </a:r>
            <a:endParaRPr lang="en-GB" sz="1200" dirty="0">
              <a:solidFill>
                <a:schemeClr val="tx1"/>
              </a:solidFill>
              <a:latin typeface="Arial" panose="020B0604020202020204" pitchFamily="34" charset="0"/>
              <a:cs typeface="Arial" panose="020B0604020202020204" pitchFamily="34" charset="0"/>
            </a:endParaRP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26.6k</a:t>
            </a:r>
            <a:r>
              <a:rPr lang="en-GB" sz="1200" b="1" dirty="0">
                <a:solidFill>
                  <a:srgbClr val="406FC4"/>
                </a:solidFill>
                <a:latin typeface="Arial" panose="020B0604020202020204" pitchFamily="34" charset="0"/>
                <a:cs typeface="Arial" panose="020B0604020202020204" pitchFamily="34" charset="0"/>
              </a:rPr>
              <a:t> pp</a:t>
            </a:r>
          </a:p>
        </p:txBody>
      </p:sp>
      <p:sp>
        <p:nvSpPr>
          <p:cNvPr id="77" name="Rectangle 76">
            <a:extLst>
              <a:ext uri="{C183D7F6-B498-43B3-948B-1728B52AA6E4}">
                <adec:decorative xmlns:adec="http://schemas.microsoft.com/office/drawing/2017/decorative" val="1"/>
              </a:ext>
            </a:extLst>
          </p:cNvPr>
          <p:cNvSpPr/>
          <p:nvPr/>
        </p:nvSpPr>
        <p:spPr>
          <a:xfrm>
            <a:off x="3612600" y="5456413"/>
            <a:ext cx="1397840" cy="939304"/>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b="1" dirty="0">
                <a:solidFill>
                  <a:schemeClr val="tx1"/>
                </a:solidFill>
                <a:latin typeface="Arial" panose="020B0604020202020204" pitchFamily="34" charset="0"/>
                <a:cs typeface="Arial" panose="020B0604020202020204" pitchFamily="34" charset="0"/>
              </a:rPr>
              <a:t>Milton of </a:t>
            </a:r>
            <a:r>
              <a:rPr lang="en-GB" sz="1200" b="1" dirty="0" err="1">
                <a:solidFill>
                  <a:schemeClr val="tx1"/>
                </a:solidFill>
                <a:latin typeface="Arial" panose="020B0604020202020204" pitchFamily="34" charset="0"/>
                <a:cs typeface="Arial" panose="020B0604020202020204" pitchFamily="34" charset="0"/>
              </a:rPr>
              <a:t>Cushnie</a:t>
            </a:r>
            <a:endParaRPr lang="en-GB" sz="1200" b="1" dirty="0">
              <a:solidFill>
                <a:schemeClr val="tx1"/>
              </a:solidFill>
              <a:latin typeface="Arial" panose="020B0604020202020204" pitchFamily="34" charset="0"/>
              <a:cs typeface="Arial" panose="020B0604020202020204" pitchFamily="34" charset="0"/>
            </a:endParaRPr>
          </a:p>
          <a:p>
            <a:pPr algn="ctr"/>
            <a:r>
              <a:rPr lang="en-GB" sz="1200" dirty="0">
                <a:solidFill>
                  <a:schemeClr val="tx1"/>
                </a:solidFill>
                <a:latin typeface="Arial" panose="020B0604020202020204" pitchFamily="34" charset="0"/>
                <a:cs typeface="Arial" panose="020B0604020202020204" pitchFamily="34" charset="0"/>
              </a:rPr>
              <a:t>65 properties</a:t>
            </a:r>
          </a:p>
          <a:p>
            <a:pPr algn="ctr"/>
            <a:r>
              <a:rPr lang="en-GB" sz="1200" dirty="0">
                <a:solidFill>
                  <a:schemeClr val="tx1"/>
                </a:solidFill>
                <a:latin typeface="Arial" panose="020B0604020202020204" pitchFamily="34" charset="0"/>
                <a:cs typeface="Arial" panose="020B0604020202020204" pitchFamily="34" charset="0"/>
              </a:rPr>
              <a:t>£</a:t>
            </a:r>
            <a:r>
              <a:rPr lang="en-GB" sz="1200" dirty="0" err="1">
                <a:solidFill>
                  <a:schemeClr val="tx1"/>
                </a:solidFill>
                <a:latin typeface="Arial" panose="020B0604020202020204" pitchFamily="34" charset="0"/>
                <a:cs typeface="Arial" panose="020B0604020202020204" pitchFamily="34" charset="0"/>
              </a:rPr>
              <a:t>2.7m</a:t>
            </a:r>
            <a:endParaRPr lang="en-GB" sz="1200" dirty="0">
              <a:solidFill>
                <a:schemeClr val="tx1"/>
              </a:solidFill>
              <a:latin typeface="Arial" panose="020B0604020202020204" pitchFamily="34" charset="0"/>
              <a:cs typeface="Arial" panose="020B0604020202020204" pitchFamily="34" charset="0"/>
            </a:endParaRPr>
          </a:p>
          <a:p>
            <a:pPr algn="ctr"/>
            <a:r>
              <a:rPr lang="en-GB" sz="1200" b="1" dirty="0">
                <a:solidFill>
                  <a:srgbClr val="406FC4"/>
                </a:solidFill>
                <a:latin typeface="Arial" panose="020B0604020202020204" pitchFamily="34" charset="0"/>
                <a:cs typeface="Arial" panose="020B0604020202020204" pitchFamily="34" charset="0"/>
              </a:rPr>
              <a:t>£</a:t>
            </a:r>
            <a:r>
              <a:rPr lang="en-GB" sz="1200" b="1" dirty="0" err="1">
                <a:solidFill>
                  <a:srgbClr val="406FC4"/>
                </a:solidFill>
                <a:latin typeface="Arial" panose="020B0604020202020204" pitchFamily="34" charset="0"/>
                <a:cs typeface="Arial" panose="020B0604020202020204" pitchFamily="34" charset="0"/>
              </a:rPr>
              <a:t>27k</a:t>
            </a:r>
            <a:r>
              <a:rPr lang="en-GB" sz="1200" b="1" dirty="0">
                <a:solidFill>
                  <a:srgbClr val="406FC4"/>
                </a:solidFill>
                <a:latin typeface="Arial" panose="020B0604020202020204" pitchFamily="34" charset="0"/>
                <a:cs typeface="Arial" panose="020B0604020202020204" pitchFamily="34" charset="0"/>
              </a:rPr>
              <a:t> pp</a:t>
            </a:r>
          </a:p>
        </p:txBody>
      </p:sp>
      <p:grpSp>
        <p:nvGrpSpPr>
          <p:cNvPr id="99" name="Group 98">
            <a:extLst>
              <a:ext uri="{C183D7F6-B498-43B3-948B-1728B52AA6E4}">
                <adec:decorative xmlns:adec="http://schemas.microsoft.com/office/drawing/2017/decorative" val="1"/>
              </a:ext>
            </a:extLst>
          </p:cNvPr>
          <p:cNvGrpSpPr/>
          <p:nvPr/>
        </p:nvGrpSpPr>
        <p:grpSpPr>
          <a:xfrm>
            <a:off x="1080993" y="4523640"/>
            <a:ext cx="2599552" cy="1398248"/>
            <a:chOff x="1710581" y="4456184"/>
            <a:chExt cx="2599552" cy="1398248"/>
          </a:xfrm>
        </p:grpSpPr>
        <p:cxnSp>
          <p:nvCxnSpPr>
            <p:cNvPr id="78" name="Straight Connector 77"/>
            <p:cNvCxnSpPr/>
            <p:nvPr/>
          </p:nvCxnSpPr>
          <p:spPr>
            <a:xfrm>
              <a:off x="1743120" y="4489894"/>
              <a:ext cx="2567013" cy="13645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rot="1189843">
              <a:off x="1710581" y="4456184"/>
              <a:ext cx="67421" cy="663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2" name="Rectangle 101">
            <a:extLst>
              <a:ext uri="{C183D7F6-B498-43B3-948B-1728B52AA6E4}">
                <adec:decorative xmlns:adec="http://schemas.microsoft.com/office/drawing/2017/decorative" val="1"/>
              </a:ext>
            </a:extLst>
          </p:cNvPr>
          <p:cNvSpPr/>
          <p:nvPr/>
        </p:nvSpPr>
        <p:spPr>
          <a:xfrm>
            <a:off x="6954320" y="2501335"/>
            <a:ext cx="4762554" cy="4215600"/>
          </a:xfrm>
          <a:prstGeom prst="rect">
            <a:avLst/>
          </a:prstGeom>
          <a:solidFill>
            <a:schemeClr val="accent3">
              <a:lumMod val="40000"/>
              <a:lumOff val="60000"/>
            </a:schemeClr>
          </a:solidFill>
          <a:ln w="3810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sp>
        <p:nvSpPr>
          <p:cNvPr id="103" name="Rectangle 102">
            <a:extLst>
              <a:ext uri="{C183D7F6-B498-43B3-948B-1728B52AA6E4}">
                <adec:decorative xmlns:adec="http://schemas.microsoft.com/office/drawing/2017/decorative" val="1"/>
              </a:ext>
            </a:extLst>
          </p:cNvPr>
          <p:cNvSpPr/>
          <p:nvPr/>
        </p:nvSpPr>
        <p:spPr>
          <a:xfrm>
            <a:off x="6954320" y="1332402"/>
            <a:ext cx="4762554" cy="1035386"/>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Arial" panose="020B0604020202020204" pitchFamily="34" charset="0"/>
                <a:cs typeface="Arial" panose="020B0604020202020204" pitchFamily="34" charset="0"/>
              </a:rPr>
              <a:t>Approaching the Communities</a:t>
            </a:r>
          </a:p>
          <a:p>
            <a:pPr marL="285750" indent="-285750" algn="ctr">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Assess willingness to connect</a:t>
            </a:r>
          </a:p>
        </p:txBody>
      </p:sp>
      <p:sp>
        <p:nvSpPr>
          <p:cNvPr id="104" name="Rectangle 103">
            <a:extLst>
              <a:ext uri="{C183D7F6-B498-43B3-948B-1728B52AA6E4}">
                <adec:decorative xmlns:adec="http://schemas.microsoft.com/office/drawing/2017/decorative" val="1"/>
              </a:ext>
            </a:extLst>
          </p:cNvPr>
          <p:cNvSpPr/>
          <p:nvPr/>
        </p:nvSpPr>
        <p:spPr>
          <a:xfrm>
            <a:off x="7082470" y="3075976"/>
            <a:ext cx="4519916" cy="1773341"/>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panose="020B0604020202020204" pitchFamily="34" charset="0"/>
              <a:cs typeface="Arial" panose="020B0604020202020204" pitchFamily="34" charset="0"/>
            </a:endParaRPr>
          </a:p>
          <a:p>
            <a:pPr algn="ctr"/>
            <a:endParaRPr lang="en-GB" sz="1600" dirty="0">
              <a:solidFill>
                <a:schemeClr val="tx1"/>
              </a:solidFill>
              <a:latin typeface="Arial" panose="020B0604020202020204" pitchFamily="34" charset="0"/>
              <a:cs typeface="Arial" panose="020B0604020202020204" pitchFamily="34" charset="0"/>
            </a:endParaRPr>
          </a:p>
        </p:txBody>
      </p:sp>
      <p:sp>
        <p:nvSpPr>
          <p:cNvPr id="105" name="Title 104">
            <a:extLst>
              <a:ext uri="{C183D7F6-B498-43B3-948B-1728B52AA6E4}">
                <adec:decorative xmlns:adec="http://schemas.microsoft.com/office/drawing/2017/decorative" val="1"/>
              </a:ext>
            </a:extLst>
          </p:cNvPr>
          <p:cNvSpPr>
            <a:spLocks noGrp="1"/>
          </p:cNvSpPr>
          <p:nvPr>
            <p:ph type="title" idx="4294967295"/>
          </p:nvPr>
        </p:nvSpPr>
        <p:spPr>
          <a:xfrm>
            <a:off x="7082470" y="2622126"/>
            <a:ext cx="4519916" cy="364883"/>
          </a:xfrm>
          <a:prstGeom prst="rect">
            <a:avLst/>
          </a:prstGeom>
          <a:solidFill>
            <a:schemeClr val="accent3">
              <a:lumMod val="75000"/>
            </a:schemeClr>
          </a:solidFill>
          <a:ln w="28575" cap="flat" cmpd="sng" algn="ctr">
            <a:solidFill>
              <a:schemeClr val="accent5">
                <a:lumMod val="75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How?</a:t>
            </a:r>
            <a:endPar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08" name="Right Arrow 107">
            <a:extLst>
              <a:ext uri="{C183D7F6-B498-43B3-948B-1728B52AA6E4}">
                <adec:decorative xmlns:adec="http://schemas.microsoft.com/office/drawing/2017/decorative" val="1"/>
              </a:ext>
            </a:extLst>
          </p:cNvPr>
          <p:cNvSpPr/>
          <p:nvPr/>
        </p:nvSpPr>
        <p:spPr>
          <a:xfrm>
            <a:off x="5306517" y="3462728"/>
            <a:ext cx="1573968" cy="669679"/>
          </a:xfrm>
          <a:prstGeom prst="rightArrow">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Next steps</a:t>
            </a:r>
          </a:p>
        </p:txBody>
      </p:sp>
      <p:sp>
        <p:nvSpPr>
          <p:cNvPr id="109" name="TextBox 108">
            <a:extLst>
              <a:ext uri="{C183D7F6-B498-43B3-948B-1728B52AA6E4}">
                <adec:decorative xmlns:adec="http://schemas.microsoft.com/office/drawing/2017/decorative" val="1"/>
              </a:ext>
            </a:extLst>
          </p:cNvPr>
          <p:cNvSpPr txBox="1"/>
          <p:nvPr/>
        </p:nvSpPr>
        <p:spPr>
          <a:xfrm>
            <a:off x="7176349" y="3147596"/>
            <a:ext cx="4332158" cy="1200329"/>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Develop comms strategy </a:t>
            </a:r>
          </a:p>
          <a:p>
            <a:pPr marL="285750" indent="-285750">
              <a:buFont typeface="Arial" panose="020B0604020202020204" pitchFamily="34" charset="0"/>
              <a:buChar char="•"/>
            </a:pPr>
            <a:endParaRPr lang="en-GB" sz="8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Engage and understand willingness of community to pay for connections – many variables </a:t>
            </a:r>
          </a:p>
        </p:txBody>
      </p:sp>
      <p:sp>
        <p:nvSpPr>
          <p:cNvPr id="110" name="Rectangle 109">
            <a:extLst>
              <a:ext uri="{C183D7F6-B498-43B3-948B-1728B52AA6E4}">
                <adec:decorative xmlns:adec="http://schemas.microsoft.com/office/drawing/2017/decorative" val="1"/>
              </a:ext>
            </a:extLst>
          </p:cNvPr>
          <p:cNvSpPr/>
          <p:nvPr/>
        </p:nvSpPr>
        <p:spPr>
          <a:xfrm>
            <a:off x="7082470" y="5102556"/>
            <a:ext cx="4519916" cy="364883"/>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Arial" panose="020B0604020202020204" pitchFamily="34" charset="0"/>
                <a:cs typeface="Arial" panose="020B0604020202020204" pitchFamily="34" charset="0"/>
              </a:rPr>
              <a:t>Barriers</a:t>
            </a:r>
            <a:endParaRPr lang="en-GB" sz="1600" dirty="0">
              <a:solidFill>
                <a:schemeClr val="bg1"/>
              </a:solidFill>
              <a:latin typeface="Arial" panose="020B0604020202020204" pitchFamily="34" charset="0"/>
              <a:cs typeface="Arial" panose="020B0604020202020204" pitchFamily="34" charset="0"/>
            </a:endParaRPr>
          </a:p>
        </p:txBody>
      </p:sp>
      <p:sp>
        <p:nvSpPr>
          <p:cNvPr id="111" name="Rectangle 110">
            <a:extLst>
              <a:ext uri="{C183D7F6-B498-43B3-948B-1728B52AA6E4}">
                <adec:decorative xmlns:adec="http://schemas.microsoft.com/office/drawing/2017/decorative" val="1"/>
              </a:ext>
            </a:extLst>
          </p:cNvPr>
          <p:cNvSpPr/>
          <p:nvPr/>
        </p:nvSpPr>
        <p:spPr>
          <a:xfrm>
            <a:off x="7082470" y="5533737"/>
            <a:ext cx="4519916" cy="1062407"/>
          </a:xfrm>
          <a:prstGeom prst="rect">
            <a:avLst/>
          </a:prstGeom>
          <a:solidFill>
            <a:schemeClr val="accent3">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panose="020B0604020202020204" pitchFamily="34" charset="0"/>
              <a:cs typeface="Arial" panose="020B0604020202020204" pitchFamily="34" charset="0"/>
            </a:endParaRPr>
          </a:p>
          <a:p>
            <a:pPr algn="ctr"/>
            <a:endParaRPr lang="en-GB" sz="1600" dirty="0">
              <a:solidFill>
                <a:schemeClr val="tx1"/>
              </a:solidFill>
              <a:latin typeface="Arial" panose="020B0604020202020204" pitchFamily="34" charset="0"/>
              <a:cs typeface="Arial" panose="020B0604020202020204" pitchFamily="34" charset="0"/>
            </a:endParaRPr>
          </a:p>
        </p:txBody>
      </p:sp>
      <p:sp>
        <p:nvSpPr>
          <p:cNvPr id="112" name="TextBox 111">
            <a:extLst>
              <a:ext uri="{C183D7F6-B498-43B3-948B-1728B52AA6E4}">
                <adec:decorative xmlns:adec="http://schemas.microsoft.com/office/drawing/2017/decorative" val="1"/>
              </a:ext>
            </a:extLst>
          </p:cNvPr>
          <p:cNvSpPr txBox="1"/>
          <p:nvPr/>
        </p:nvSpPr>
        <p:spPr>
          <a:xfrm>
            <a:off x="7176349" y="5695608"/>
            <a:ext cx="4332158" cy="738664"/>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Community cohesion and co-ordination</a:t>
            </a:r>
          </a:p>
          <a:p>
            <a:pPr marL="285750" indent="-285750">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Financial barriers for connections</a:t>
            </a:r>
          </a:p>
        </p:txBody>
      </p:sp>
      <p:sp>
        <p:nvSpPr>
          <p:cNvPr id="2" name="Rectangle 1">
            <a:extLst>
              <a:ext uri="{C183D7F6-B498-43B3-948B-1728B52AA6E4}">
                <adec:decorative xmlns:adec="http://schemas.microsoft.com/office/drawing/2017/decorative" val="1"/>
              </a:ext>
            </a:extLst>
          </p:cNvPr>
          <p:cNvSpPr/>
          <p:nvPr/>
        </p:nvSpPr>
        <p:spPr>
          <a:xfrm>
            <a:off x="1333001" y="319570"/>
            <a:ext cx="10015870" cy="693924"/>
          </a:xfrm>
          <a:prstGeom prst="rect">
            <a:avLst/>
          </a:prstGeom>
          <a:solidFill>
            <a:schemeClr val="accent5">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C183D7F6-B498-43B3-948B-1728B52AA6E4}">
                <adec:decorative xmlns:adec="http://schemas.microsoft.com/office/drawing/2017/decorative" val="1"/>
              </a:ext>
            </a:extLst>
          </p:cNvPr>
          <p:cNvSpPr txBox="1"/>
          <p:nvPr/>
        </p:nvSpPr>
        <p:spPr>
          <a:xfrm>
            <a:off x="1853996" y="372735"/>
            <a:ext cx="9494875" cy="584775"/>
          </a:xfrm>
          <a:prstGeom prst="rect">
            <a:avLst/>
          </a:prstGeom>
          <a:solidFill>
            <a:schemeClr val="accent5">
              <a:lumMod val="75000"/>
            </a:schemeClr>
          </a:solidFill>
        </p:spPr>
        <p:txBody>
          <a:bodyPr wrap="square" rtlCol="0">
            <a:spAutoFit/>
          </a:bodyPr>
          <a:lstStyle/>
          <a:p>
            <a:pPr lvl="0"/>
            <a:r>
              <a:rPr lang="en-GB" sz="1600" b="1" dirty="0">
                <a:solidFill>
                  <a:schemeClr val="bg1"/>
                </a:solidFill>
                <a:latin typeface="Arial" panose="020B0604020202020204" pitchFamily="34" charset="0"/>
                <a:cs typeface="Arial" panose="020B0604020202020204" pitchFamily="34" charset="0"/>
              </a:rPr>
              <a:t>Connecting shortlisted pilot communities </a:t>
            </a:r>
            <a:r>
              <a:rPr lang="en-GB" sz="1600" dirty="0">
                <a:solidFill>
                  <a:schemeClr val="bg1"/>
                </a:solidFill>
                <a:latin typeface="Arial" panose="020B0604020202020204" pitchFamily="34" charset="0"/>
                <a:cs typeface="Arial" panose="020B0604020202020204" pitchFamily="34" charset="0"/>
              </a:rPr>
              <a:t>in Aberdeenshire who are acutely affected by water scarcity, and who are willing to pay for a connection to the public mains</a:t>
            </a:r>
          </a:p>
        </p:txBody>
      </p:sp>
      <p:sp>
        <p:nvSpPr>
          <p:cNvPr id="113" name="7-Point Star 112">
            <a:extLst>
              <a:ext uri="{C183D7F6-B498-43B3-948B-1728B52AA6E4}">
                <adec:decorative xmlns:adec="http://schemas.microsoft.com/office/drawing/2017/decorative" val="1"/>
              </a:ext>
            </a:extLst>
          </p:cNvPr>
          <p:cNvSpPr/>
          <p:nvPr/>
        </p:nvSpPr>
        <p:spPr>
          <a:xfrm rot="923295">
            <a:off x="825376" y="198936"/>
            <a:ext cx="877482" cy="853006"/>
          </a:xfrm>
          <a:prstGeom prst="star7">
            <a:avLst/>
          </a:prstGeom>
          <a:solidFill>
            <a:srgbClr val="FFC000"/>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7579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73">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348878" y="1527020"/>
            <a:ext cx="4944409" cy="5132701"/>
          </a:xfrm>
          <a:prstGeom prst="rect">
            <a:avLst/>
          </a:prstGeom>
        </p:spPr>
      </p:pic>
      <p:sp>
        <p:nvSpPr>
          <p:cNvPr id="3" name="Rectangle 2">
            <a:extLst>
              <a:ext uri="{C183D7F6-B498-43B3-948B-1728B52AA6E4}">
                <adec:decorative xmlns:adec="http://schemas.microsoft.com/office/drawing/2017/decorative" val="1"/>
              </a:ext>
            </a:extLst>
          </p:cNvPr>
          <p:cNvSpPr/>
          <p:nvPr/>
        </p:nvSpPr>
        <p:spPr>
          <a:xfrm>
            <a:off x="1099897" y="319570"/>
            <a:ext cx="10592434" cy="693924"/>
          </a:xfrm>
          <a:prstGeom prst="rect">
            <a:avLst/>
          </a:prstGeom>
          <a:solidFill>
            <a:schemeClr val="accent5">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7-Point Star 4">
            <a:extLst>
              <a:ext uri="{C183D7F6-B498-43B3-948B-1728B52AA6E4}">
                <adec:decorative xmlns:adec="http://schemas.microsoft.com/office/drawing/2017/decorative" val="1"/>
              </a:ext>
            </a:extLst>
          </p:cNvPr>
          <p:cNvSpPr/>
          <p:nvPr/>
        </p:nvSpPr>
        <p:spPr>
          <a:xfrm rot="923295">
            <a:off x="563051" y="198936"/>
            <a:ext cx="927994"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C183D7F6-B498-43B3-948B-1728B52AA6E4}">
                <adec:decorative xmlns:adec="http://schemas.microsoft.com/office/drawing/2017/decorative" val="1"/>
              </a:ext>
            </a:extLst>
          </p:cNvPr>
          <p:cNvSpPr txBox="1"/>
          <p:nvPr/>
        </p:nvSpPr>
        <p:spPr>
          <a:xfrm>
            <a:off x="1431563" y="374754"/>
            <a:ext cx="10200808" cy="584775"/>
          </a:xfrm>
          <a:prstGeom prst="rect">
            <a:avLst/>
          </a:prstGeom>
          <a:solidFill>
            <a:schemeClr val="accent5">
              <a:lumMod val="75000"/>
            </a:schemeClr>
          </a:solid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Established a </a:t>
            </a:r>
            <a:r>
              <a:rPr lang="en-GB" sz="1600" b="1" dirty="0">
                <a:solidFill>
                  <a:schemeClr val="bg1"/>
                </a:solidFill>
                <a:latin typeface="Arial" panose="020B0604020202020204" pitchFamily="34" charset="0"/>
                <a:cs typeface="Arial" panose="020B0604020202020204" pitchFamily="34" charset="0"/>
              </a:rPr>
              <a:t>two-year nationwide programme of water impact assessments </a:t>
            </a:r>
            <a:r>
              <a:rPr lang="en-GB" sz="1600" dirty="0">
                <a:solidFill>
                  <a:schemeClr val="bg1"/>
                </a:solidFill>
                <a:latin typeface="Arial" panose="020B0604020202020204" pitchFamily="34" charset="0"/>
                <a:cs typeface="Arial" panose="020B0604020202020204" pitchFamily="34" charset="0"/>
              </a:rPr>
              <a:t>to better understand network constraints in rural areas and to assist in shortlisting further communities that are eligible for connections</a:t>
            </a:r>
            <a:endParaRPr lang="en-US" sz="1600" dirty="0">
              <a:solidFill>
                <a:schemeClr val="bg1"/>
              </a:solidFill>
              <a:latin typeface="Arial" panose="020B0604020202020204" pitchFamily="34" charset="0"/>
              <a:cs typeface="Arial" panose="020B0604020202020204" pitchFamily="34" charset="0"/>
            </a:endParaRPr>
          </a:p>
        </p:txBody>
      </p:sp>
      <p:grpSp>
        <p:nvGrpSpPr>
          <p:cNvPr id="67" name="Group 66">
            <a:extLst>
              <a:ext uri="{C183D7F6-B498-43B3-948B-1728B52AA6E4}">
                <adec:decorative xmlns:adec="http://schemas.microsoft.com/office/drawing/2017/decorative" val="1"/>
              </a:ext>
            </a:extLst>
          </p:cNvPr>
          <p:cNvGrpSpPr/>
          <p:nvPr/>
        </p:nvGrpSpPr>
        <p:grpSpPr>
          <a:xfrm>
            <a:off x="1587586" y="1159778"/>
            <a:ext cx="3503224" cy="5399491"/>
            <a:chOff x="1587586" y="1159778"/>
            <a:chExt cx="3503224" cy="5399491"/>
          </a:xfrm>
        </p:grpSpPr>
        <p:sp>
          <p:nvSpPr>
            <p:cNvPr id="7" name="Rectangle 6"/>
            <p:cNvSpPr/>
            <p:nvPr/>
          </p:nvSpPr>
          <p:spPr>
            <a:xfrm>
              <a:off x="1587589" y="1615242"/>
              <a:ext cx="3503221" cy="2228768"/>
            </a:xfrm>
            <a:prstGeom prst="rect">
              <a:avLst/>
            </a:prstGeom>
            <a:solidFill>
              <a:schemeClr val="accent3">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1995646" y="1159778"/>
              <a:ext cx="2687105"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GB" sz="2400" b="1" dirty="0">
                  <a:solidFill>
                    <a:schemeClr val="accent5">
                      <a:lumMod val="75000"/>
                    </a:schemeClr>
                  </a:solidFill>
                  <a:latin typeface="Arial" panose="020B0604020202020204" pitchFamily="34" charset="0"/>
                  <a:cs typeface="Arial" panose="020B0604020202020204" pitchFamily="34" charset="0"/>
                </a:rPr>
                <a:t>What are WIA’s?</a:t>
              </a:r>
              <a:endParaRPr lang="en-GB" b="1" dirty="0">
                <a:solidFill>
                  <a:schemeClr val="accent5">
                    <a:lumMod val="75000"/>
                  </a:schemeClr>
                </a:solidFill>
                <a:latin typeface="Arial" panose="020B0604020202020204" pitchFamily="34" charset="0"/>
                <a:cs typeface="Arial" panose="020B0604020202020204" pitchFamily="34" charset="0"/>
              </a:endParaRPr>
            </a:p>
          </p:txBody>
        </p:sp>
        <p:sp>
          <p:nvSpPr>
            <p:cNvPr id="12" name="TextBox 11"/>
            <p:cNvSpPr txBox="1"/>
            <p:nvPr/>
          </p:nvSpPr>
          <p:spPr>
            <a:xfrm>
              <a:off x="1587586" y="1804819"/>
              <a:ext cx="3503221" cy="1815882"/>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First step in making connections</a:t>
              </a:r>
            </a:p>
            <a:p>
              <a:pPr marL="285750" indent="-285750">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Does network have sufficient capacity to accommodate the demands of new consumers?</a:t>
              </a:r>
            </a:p>
            <a:p>
              <a:pPr marL="285750" indent="-285750">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What work is required and how much will it cost?</a:t>
              </a:r>
            </a:p>
          </p:txBody>
        </p:sp>
        <p:sp>
          <p:nvSpPr>
            <p:cNvPr id="9" name="Rectangle 8"/>
            <p:cNvSpPr/>
            <p:nvPr/>
          </p:nvSpPr>
          <p:spPr>
            <a:xfrm>
              <a:off x="1587586" y="4330501"/>
              <a:ext cx="3503221" cy="2228768"/>
            </a:xfrm>
            <a:prstGeom prst="rect">
              <a:avLst/>
            </a:prstGeom>
            <a:solidFill>
              <a:schemeClr val="accent3">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1908887" y="3862911"/>
              <a:ext cx="2687105"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GB" sz="2400" b="1" dirty="0">
                  <a:solidFill>
                    <a:schemeClr val="accent5">
                      <a:lumMod val="75000"/>
                    </a:schemeClr>
                  </a:solidFill>
                  <a:latin typeface="Arial" panose="020B0604020202020204" pitchFamily="34" charset="0"/>
                  <a:cs typeface="Arial" panose="020B0604020202020204" pitchFamily="34" charset="0"/>
                </a:rPr>
                <a:t>Benefits of WIA’s</a:t>
              </a:r>
              <a:endParaRPr lang="en-GB" b="1" dirty="0">
                <a:solidFill>
                  <a:schemeClr val="accent5">
                    <a:lumMod val="75000"/>
                  </a:schemeClr>
                </a:solidFill>
                <a:latin typeface="Arial" panose="020B0604020202020204" pitchFamily="34" charset="0"/>
                <a:cs typeface="Arial" panose="020B0604020202020204" pitchFamily="34" charset="0"/>
              </a:endParaRPr>
            </a:p>
          </p:txBody>
        </p:sp>
        <p:sp>
          <p:nvSpPr>
            <p:cNvPr id="13" name="TextBox 12"/>
            <p:cNvSpPr txBox="1"/>
            <p:nvPr/>
          </p:nvSpPr>
          <p:spPr>
            <a:xfrm>
              <a:off x="1587586" y="4412027"/>
              <a:ext cx="3503221" cy="2031325"/>
            </a:xfrm>
            <a:prstGeom prst="rect">
              <a:avLst/>
            </a:prstGeom>
            <a:noFill/>
            <a:effectLst/>
          </p:spPr>
          <p:txBody>
            <a:bodyPr wrap="square" rtlCol="0">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Removes speculative cost barrier – WIAs costs range from £3k – £25k</a:t>
              </a:r>
            </a:p>
            <a:p>
              <a:pPr marL="285750" indent="-285750">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Provides definitive answers to communities – is connecting a viable option?</a:t>
              </a:r>
            </a:p>
            <a:p>
              <a:pPr marL="285750" indent="-285750">
                <a:buFont typeface="Arial" panose="020B0604020202020204" pitchFamily="34" charset="0"/>
                <a:buChar char="•"/>
              </a:pP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Assists Scottish Water in handling future connection requests</a:t>
              </a:r>
            </a:p>
          </p:txBody>
        </p:sp>
      </p:grpSp>
      <p:sp>
        <p:nvSpPr>
          <p:cNvPr id="60" name="Title 59">
            <a:extLst>
              <a:ext uri="{C183D7F6-B498-43B3-948B-1728B52AA6E4}">
                <adec:decorative xmlns:adec="http://schemas.microsoft.com/office/drawing/2017/decorative" val="1"/>
              </a:ext>
            </a:extLst>
          </p:cNvPr>
          <p:cNvSpPr txBox="1">
            <a:spLocks noGrp="1"/>
          </p:cNvSpPr>
          <p:nvPr>
            <p:ph type="title" idx="4294967295"/>
          </p:nvPr>
        </p:nvSpPr>
        <p:spPr>
          <a:xfrm>
            <a:off x="8114894" y="1159778"/>
            <a:ext cx="1587045" cy="461665"/>
          </a:xfrm>
          <a:prstGeom prst="rect">
            <a:avLst/>
          </a:prstGeom>
          <a:noFill/>
          <a:ln>
            <a:noFill/>
            <a:prstDash/>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rPr>
              <a:t>Journey</a:t>
            </a:r>
            <a:endParaRPr kumimoji="0" lang="en-GB" sz="1800" b="1" i="0" u="none" strike="noStrike" kern="1200" cap="none" spc="0" normalizeH="0" baseline="0" noProof="0" dirty="0">
              <a:ln>
                <a:noFill/>
              </a:ln>
              <a:solidFill>
                <a:schemeClr val="accent5">
                  <a:lumMod val="75000"/>
                </a:schemeClr>
              </a:solidFill>
              <a:effectLst/>
              <a:uLnTx/>
              <a:uFillTx/>
              <a:latin typeface="Arial" panose="020B0604020202020204" pitchFamily="34" charset="0"/>
              <a:ea typeface="+mn-ea"/>
              <a:cs typeface="Arial" panose="020B0604020202020204" pitchFamily="34" charset="0"/>
            </a:endParaRPr>
          </a:p>
        </p:txBody>
      </p:sp>
      <p:grpSp>
        <p:nvGrpSpPr>
          <p:cNvPr id="11" name="Group 10">
            <a:extLst>
              <a:ext uri="{FF2B5EF4-FFF2-40B4-BE49-F238E27FC236}">
                <a16:creationId xmlns:a16="http://schemas.microsoft.com/office/drawing/2014/main" id="{679F0DD1-17ED-65F5-9638-A53DD51260BB}"/>
              </a:ext>
              <a:ext uri="{C183D7F6-B498-43B3-948B-1728B52AA6E4}">
                <adec:decorative xmlns:adec="http://schemas.microsoft.com/office/drawing/2017/decorative" val="1"/>
              </a:ext>
            </a:extLst>
          </p:cNvPr>
          <p:cNvGrpSpPr/>
          <p:nvPr/>
        </p:nvGrpSpPr>
        <p:grpSpPr>
          <a:xfrm>
            <a:off x="10566939" y="764370"/>
            <a:ext cx="1707595" cy="1701743"/>
            <a:chOff x="10391531" y="825912"/>
            <a:chExt cx="1707595" cy="1701743"/>
          </a:xfrm>
        </p:grpSpPr>
        <p:sp>
          <p:nvSpPr>
            <p:cNvPr id="2" name="7-Point Star 4">
              <a:extLst>
                <a:ext uri="{FF2B5EF4-FFF2-40B4-BE49-F238E27FC236}">
                  <a16:creationId xmlns:a16="http://schemas.microsoft.com/office/drawing/2014/main" id="{5724657A-6998-3CC9-A2B8-EA92759D57CF}"/>
                </a:ext>
              </a:extLst>
            </p:cNvPr>
            <p:cNvSpPr/>
            <p:nvPr/>
          </p:nvSpPr>
          <p:spPr>
            <a:xfrm rot="923295">
              <a:off x="10391531" y="825912"/>
              <a:ext cx="1707595" cy="1701743"/>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4" name="TextBox 3">
              <a:extLst>
                <a:ext uri="{FF2B5EF4-FFF2-40B4-BE49-F238E27FC236}">
                  <a16:creationId xmlns:a16="http://schemas.microsoft.com/office/drawing/2014/main" id="{61476233-923C-B2B8-331F-F419A4315132}"/>
                </a:ext>
              </a:extLst>
            </p:cNvPr>
            <p:cNvSpPr txBox="1"/>
            <p:nvPr/>
          </p:nvSpPr>
          <p:spPr>
            <a:xfrm>
              <a:off x="10569699" y="1380736"/>
              <a:ext cx="1447176" cy="646331"/>
            </a:xfrm>
            <a:prstGeom prst="rect">
              <a:avLst/>
            </a:prstGeom>
            <a:noFill/>
          </p:spPr>
          <p:txBody>
            <a:bodyPr wrap="square" rtlCol="0">
              <a:spAutoFit/>
            </a:bodyPr>
            <a:lstStyle/>
            <a:p>
              <a:pPr algn="ctr"/>
              <a:r>
                <a:rPr lang="en-GB" dirty="0"/>
                <a:t>Nominated by </a:t>
              </a:r>
              <a:r>
                <a:rPr lang="en-GB" dirty="0" err="1"/>
                <a:t>LAs</a:t>
              </a:r>
              <a:endParaRPr lang="en-GB" dirty="0"/>
            </a:p>
          </p:txBody>
        </p:sp>
      </p:grpSp>
    </p:spTree>
    <p:extLst>
      <p:ext uri="{BB962C8B-B14F-4D97-AF65-F5344CB8AC3E}">
        <p14:creationId xmlns:p14="http://schemas.microsoft.com/office/powerpoint/2010/main" val="78110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C183D7F6-B498-43B3-948B-1728B52AA6E4}">
                <adec:decorative xmlns:adec="http://schemas.microsoft.com/office/drawing/2017/decorative" val="1"/>
              </a:ext>
            </a:extLst>
          </p:cNvPr>
          <p:cNvSpPr/>
          <p:nvPr/>
        </p:nvSpPr>
        <p:spPr>
          <a:xfrm>
            <a:off x="1099897" y="319570"/>
            <a:ext cx="10592434" cy="693924"/>
          </a:xfrm>
          <a:prstGeom prst="rect">
            <a:avLst/>
          </a:prstGeom>
          <a:solidFill>
            <a:schemeClr val="accent5">
              <a:lumMod val="75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7-Point Star 4">
            <a:extLst>
              <a:ext uri="{C183D7F6-B498-43B3-948B-1728B52AA6E4}">
                <adec:decorative xmlns:adec="http://schemas.microsoft.com/office/drawing/2017/decorative" val="1"/>
              </a:ext>
            </a:extLst>
          </p:cNvPr>
          <p:cNvSpPr/>
          <p:nvPr/>
        </p:nvSpPr>
        <p:spPr>
          <a:xfrm rot="923295">
            <a:off x="563051" y="198936"/>
            <a:ext cx="927994" cy="853006"/>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C183D7F6-B498-43B3-948B-1728B52AA6E4}">
                <adec:decorative xmlns:adec="http://schemas.microsoft.com/office/drawing/2017/decorative" val="1"/>
              </a:ext>
            </a:extLst>
          </p:cNvPr>
          <p:cNvSpPr txBox="1"/>
          <p:nvPr/>
        </p:nvSpPr>
        <p:spPr>
          <a:xfrm>
            <a:off x="1587587" y="355758"/>
            <a:ext cx="9785905" cy="584775"/>
          </a:xfrm>
          <a:prstGeom prst="rect">
            <a:avLst/>
          </a:prstGeom>
          <a:solidFill>
            <a:schemeClr val="accent5">
              <a:lumMod val="75000"/>
            </a:schemeClr>
          </a:solidFill>
        </p:spPr>
        <p:txBody>
          <a:bodyPr wrap="square" rtlCol="0">
            <a:spAutoFit/>
          </a:bodyPr>
          <a:lstStyle/>
          <a:p>
            <a:pPr lvl="0"/>
            <a:r>
              <a:rPr lang="en-GB" sz="1600" b="1" dirty="0">
                <a:solidFill>
                  <a:schemeClr val="bg1"/>
                </a:solidFill>
                <a:latin typeface="Arial" panose="020B0604020202020204" pitchFamily="34" charset="0"/>
                <a:cs typeface="Arial" panose="020B0604020202020204" pitchFamily="34" charset="0"/>
              </a:rPr>
              <a:t>Connecting further PWS communities </a:t>
            </a:r>
            <a:r>
              <a:rPr lang="en-GB" sz="1600" dirty="0">
                <a:solidFill>
                  <a:schemeClr val="bg1"/>
                </a:solidFill>
                <a:latin typeface="Arial" panose="020B0604020202020204" pitchFamily="34" charset="0"/>
                <a:cs typeface="Arial" panose="020B0604020202020204" pitchFamily="34" charset="0"/>
              </a:rPr>
              <a:t>in the subsequent years of the funding period following results of WIA programme</a:t>
            </a:r>
            <a:endParaRPr lang="en-US" sz="1600" dirty="0">
              <a:solidFill>
                <a:schemeClr val="bg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D05DCF1C-95F3-472B-6723-CE810031B4E5}"/>
              </a:ext>
              <a:ext uri="{C183D7F6-B498-43B3-948B-1728B52AA6E4}">
                <adec:decorative xmlns:adec="http://schemas.microsoft.com/office/drawing/2017/decorative" val="1"/>
              </a:ext>
            </a:extLst>
          </p:cNvPr>
          <p:cNvSpPr/>
          <p:nvPr/>
        </p:nvSpPr>
        <p:spPr>
          <a:xfrm>
            <a:off x="544531" y="2065181"/>
            <a:ext cx="6709024" cy="4654194"/>
          </a:xfrm>
          <a:prstGeom prst="rect">
            <a:avLst/>
          </a:prstGeom>
          <a:solidFill>
            <a:schemeClr val="accent3">
              <a:lumMod val="40000"/>
              <a:lumOff val="60000"/>
            </a:schemeClr>
          </a:solidFill>
          <a:ln w="3810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GB" sz="1100" i="1" dirty="0">
              <a:solidFill>
                <a:schemeClr val="accent5"/>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1D00C3C7-05DE-0F05-8B05-95AA2454C37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67819" y="2229597"/>
            <a:ext cx="4570822" cy="4351570"/>
          </a:xfrm>
          <a:prstGeom prst="rect">
            <a:avLst/>
          </a:prstGeom>
        </p:spPr>
      </p:pic>
      <p:sp>
        <p:nvSpPr>
          <p:cNvPr id="15" name="Rectangle 14">
            <a:extLst>
              <a:ext uri="{FF2B5EF4-FFF2-40B4-BE49-F238E27FC236}">
                <a16:creationId xmlns:a16="http://schemas.microsoft.com/office/drawing/2014/main" id="{CC76972F-FBE0-7676-6D8E-E08590095328}"/>
              </a:ext>
              <a:ext uri="{C183D7F6-B498-43B3-948B-1728B52AA6E4}">
                <adec:decorative xmlns:adec="http://schemas.microsoft.com/office/drawing/2017/decorative" val="1"/>
              </a:ext>
            </a:extLst>
          </p:cNvPr>
          <p:cNvSpPr/>
          <p:nvPr/>
        </p:nvSpPr>
        <p:spPr>
          <a:xfrm>
            <a:off x="5627716" y="2229597"/>
            <a:ext cx="1397840" cy="526467"/>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tx1"/>
                </a:solidFill>
                <a:latin typeface="Arial" panose="020B0604020202020204" pitchFamily="34" charset="0"/>
                <a:cs typeface="Arial" panose="020B0604020202020204" pitchFamily="34" charset="0"/>
              </a:rPr>
              <a:t>Strontian, Highland</a:t>
            </a:r>
          </a:p>
        </p:txBody>
      </p:sp>
      <p:sp>
        <p:nvSpPr>
          <p:cNvPr id="16" name="Rectangle 15">
            <a:extLst>
              <a:ext uri="{FF2B5EF4-FFF2-40B4-BE49-F238E27FC236}">
                <a16:creationId xmlns:a16="http://schemas.microsoft.com/office/drawing/2014/main" id="{6117880A-E90D-11F7-9549-48592DDD74C9}"/>
              </a:ext>
              <a:ext uri="{C183D7F6-B498-43B3-948B-1728B52AA6E4}">
                <adec:decorative xmlns:adec="http://schemas.microsoft.com/office/drawing/2017/decorative" val="1"/>
              </a:ext>
            </a:extLst>
          </p:cNvPr>
          <p:cNvSpPr/>
          <p:nvPr/>
        </p:nvSpPr>
        <p:spPr>
          <a:xfrm>
            <a:off x="5627716" y="2958400"/>
            <a:ext cx="1397840" cy="526467"/>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err="1">
                <a:solidFill>
                  <a:schemeClr val="tx1"/>
                </a:solidFill>
                <a:latin typeface="Arial" panose="020B0604020202020204" pitchFamily="34" charset="0"/>
                <a:cs typeface="Arial" panose="020B0604020202020204" pitchFamily="34" charset="0"/>
              </a:rPr>
              <a:t>Strathdon</a:t>
            </a:r>
            <a:r>
              <a:rPr lang="en-GB" sz="1200" dirty="0">
                <a:solidFill>
                  <a:schemeClr val="tx1"/>
                </a:solidFill>
                <a:latin typeface="Arial" panose="020B0604020202020204" pitchFamily="34" charset="0"/>
                <a:cs typeface="Arial" panose="020B0604020202020204" pitchFamily="34" charset="0"/>
              </a:rPr>
              <a:t>, Aberdeenshire</a:t>
            </a:r>
          </a:p>
        </p:txBody>
      </p:sp>
      <p:sp>
        <p:nvSpPr>
          <p:cNvPr id="17" name="Rectangle 16">
            <a:extLst>
              <a:ext uri="{FF2B5EF4-FFF2-40B4-BE49-F238E27FC236}">
                <a16:creationId xmlns:a16="http://schemas.microsoft.com/office/drawing/2014/main" id="{6A81B35D-9639-735C-1CD2-1A0F8D743B12}"/>
              </a:ext>
              <a:ext uri="{C183D7F6-B498-43B3-948B-1728B52AA6E4}">
                <adec:decorative xmlns:adec="http://schemas.microsoft.com/office/drawing/2017/decorative" val="1"/>
              </a:ext>
            </a:extLst>
          </p:cNvPr>
          <p:cNvSpPr/>
          <p:nvPr/>
        </p:nvSpPr>
        <p:spPr>
          <a:xfrm>
            <a:off x="5615279" y="4538029"/>
            <a:ext cx="1397840" cy="526467"/>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tx1"/>
                </a:solidFill>
                <a:latin typeface="Arial" panose="020B0604020202020204" pitchFamily="34" charset="0"/>
                <a:cs typeface="Arial" panose="020B0604020202020204" pitchFamily="34" charset="0"/>
              </a:rPr>
              <a:t>Meikle </a:t>
            </a:r>
            <a:r>
              <a:rPr lang="en-GB" sz="1200" dirty="0" err="1">
                <a:solidFill>
                  <a:schemeClr val="tx1"/>
                </a:solidFill>
                <a:latin typeface="Arial" panose="020B0604020202020204" pitchFamily="34" charset="0"/>
                <a:cs typeface="Arial" panose="020B0604020202020204" pitchFamily="34" charset="0"/>
              </a:rPr>
              <a:t>Seggie</a:t>
            </a:r>
            <a:r>
              <a:rPr lang="en-GB" sz="1200" dirty="0">
                <a:solidFill>
                  <a:schemeClr val="tx1"/>
                </a:solidFill>
                <a:latin typeface="Arial" panose="020B0604020202020204" pitchFamily="34" charset="0"/>
                <a:cs typeface="Arial" panose="020B0604020202020204" pitchFamily="34" charset="0"/>
              </a:rPr>
              <a:t>, Perth and Kinross</a:t>
            </a:r>
          </a:p>
        </p:txBody>
      </p:sp>
      <p:sp>
        <p:nvSpPr>
          <p:cNvPr id="20" name="Rectangle 19">
            <a:extLst>
              <a:ext uri="{FF2B5EF4-FFF2-40B4-BE49-F238E27FC236}">
                <a16:creationId xmlns:a16="http://schemas.microsoft.com/office/drawing/2014/main" id="{27B4B29E-67CF-F2F8-5B52-66E6EEF266D9}"/>
              </a:ext>
              <a:ext uri="{C183D7F6-B498-43B3-948B-1728B52AA6E4}">
                <adec:decorative xmlns:adec="http://schemas.microsoft.com/office/drawing/2017/decorative" val="1"/>
              </a:ext>
            </a:extLst>
          </p:cNvPr>
          <p:cNvSpPr/>
          <p:nvPr/>
        </p:nvSpPr>
        <p:spPr>
          <a:xfrm>
            <a:off x="5627716" y="3676694"/>
            <a:ext cx="1397840" cy="658999"/>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tx1"/>
                </a:solidFill>
                <a:latin typeface="Arial" panose="020B0604020202020204" pitchFamily="34" charset="0"/>
                <a:cs typeface="Arial" panose="020B0604020202020204" pitchFamily="34" charset="0"/>
              </a:rPr>
              <a:t>Newton of </a:t>
            </a:r>
            <a:r>
              <a:rPr lang="en-GB" sz="1200" dirty="0" err="1">
                <a:solidFill>
                  <a:schemeClr val="tx1"/>
                </a:solidFill>
                <a:latin typeface="Arial" panose="020B0604020202020204" pitchFamily="34" charset="0"/>
                <a:cs typeface="Arial" panose="020B0604020202020204" pitchFamily="34" charset="0"/>
              </a:rPr>
              <a:t>Corsindae</a:t>
            </a:r>
            <a:r>
              <a:rPr lang="en-GB" sz="1200" dirty="0">
                <a:solidFill>
                  <a:schemeClr val="tx1"/>
                </a:solidFill>
                <a:latin typeface="Arial" panose="020B0604020202020204" pitchFamily="34" charset="0"/>
                <a:cs typeface="Arial" panose="020B0604020202020204" pitchFamily="34" charset="0"/>
              </a:rPr>
              <a:t>,</a:t>
            </a:r>
          </a:p>
          <a:p>
            <a:pPr algn="ctr"/>
            <a:r>
              <a:rPr lang="en-GB" sz="1200" dirty="0">
                <a:solidFill>
                  <a:schemeClr val="tx1"/>
                </a:solidFill>
                <a:latin typeface="Arial" panose="020B0604020202020204" pitchFamily="34" charset="0"/>
                <a:cs typeface="Arial" panose="020B0604020202020204" pitchFamily="34" charset="0"/>
              </a:rPr>
              <a:t>Aberdeenshire</a:t>
            </a:r>
          </a:p>
        </p:txBody>
      </p:sp>
      <p:cxnSp>
        <p:nvCxnSpPr>
          <p:cNvPr id="23" name="Straight Connector 22">
            <a:extLst>
              <a:ext uri="{FF2B5EF4-FFF2-40B4-BE49-F238E27FC236}">
                <a16:creationId xmlns:a16="http://schemas.microsoft.com/office/drawing/2014/main" id="{4CB43DB0-3470-EA4A-AE03-01AA272AC2FA}"/>
              </a:ext>
              <a:ext uri="{C183D7F6-B498-43B3-948B-1728B52AA6E4}">
                <adec:decorative xmlns:adec="http://schemas.microsoft.com/office/drawing/2017/decorative" val="1"/>
              </a:ext>
            </a:extLst>
          </p:cNvPr>
          <p:cNvCxnSpPr>
            <a:stCxn id="15" idx="1"/>
          </p:cNvCxnSpPr>
          <p:nvPr/>
        </p:nvCxnSpPr>
        <p:spPr>
          <a:xfrm flipH="1">
            <a:off x="1931541" y="2492831"/>
            <a:ext cx="3696175" cy="140877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9EAB7C8-B1BD-C94B-5CF2-75BD26C40110}"/>
              </a:ext>
              <a:ext uri="{C183D7F6-B498-43B3-948B-1728B52AA6E4}">
                <adec:decorative xmlns:adec="http://schemas.microsoft.com/office/drawing/2017/decorative" val="1"/>
              </a:ext>
            </a:extLst>
          </p:cNvPr>
          <p:cNvCxnSpPr>
            <a:cxnSpLocks/>
            <a:stCxn id="16" idx="1"/>
          </p:cNvCxnSpPr>
          <p:nvPr/>
        </p:nvCxnSpPr>
        <p:spPr>
          <a:xfrm flipH="1" flipV="1">
            <a:off x="4202130" y="3123343"/>
            <a:ext cx="1425586" cy="9829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1639D5-3CB1-7C92-91FA-06FC896D3EB7}"/>
              </a:ext>
              <a:ext uri="{C183D7F6-B498-43B3-948B-1728B52AA6E4}">
                <adec:decorative xmlns:adec="http://schemas.microsoft.com/office/drawing/2017/decorative" val="1"/>
              </a:ext>
            </a:extLst>
          </p:cNvPr>
          <p:cNvCxnSpPr>
            <a:cxnSpLocks/>
          </p:cNvCxnSpPr>
          <p:nvPr/>
        </p:nvCxnSpPr>
        <p:spPr>
          <a:xfrm flipH="1" flipV="1">
            <a:off x="4623370" y="3252456"/>
            <a:ext cx="1004346" cy="7845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542A32-BDB1-FCC9-E2CD-89D5CF4DC12C}"/>
              </a:ext>
              <a:ext uri="{C183D7F6-B498-43B3-948B-1728B52AA6E4}">
                <adec:decorative xmlns:adec="http://schemas.microsoft.com/office/drawing/2017/decorative" val="1"/>
              </a:ext>
            </a:extLst>
          </p:cNvPr>
          <p:cNvCxnSpPr/>
          <p:nvPr/>
        </p:nvCxnSpPr>
        <p:spPr>
          <a:xfrm flipH="1" flipV="1">
            <a:off x="3811712" y="4613095"/>
            <a:ext cx="1803567" cy="2054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8F7C001-B238-F3ED-3DAF-B12AAF79BFF4}"/>
              </a:ext>
              <a:ext uri="{C183D7F6-B498-43B3-948B-1728B52AA6E4}">
                <adec:decorative xmlns:adec="http://schemas.microsoft.com/office/drawing/2017/decorative" val="1"/>
              </a:ext>
            </a:extLst>
          </p:cNvPr>
          <p:cNvCxnSpPr>
            <a:cxnSpLocks/>
            <a:stCxn id="18" idx="1"/>
          </p:cNvCxnSpPr>
          <p:nvPr/>
        </p:nvCxnSpPr>
        <p:spPr>
          <a:xfrm flipH="1" flipV="1">
            <a:off x="3759080" y="4663601"/>
            <a:ext cx="1861787" cy="8959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547E243-6B97-4845-F51B-15C6E96924F8}"/>
              </a:ext>
              <a:ext uri="{C183D7F6-B498-43B3-948B-1728B52AA6E4}">
                <adec:decorative xmlns:adec="http://schemas.microsoft.com/office/drawing/2017/decorative" val="1"/>
              </a:ext>
            </a:extLst>
          </p:cNvPr>
          <p:cNvCxnSpPr>
            <a:cxnSpLocks/>
          </p:cNvCxnSpPr>
          <p:nvPr/>
        </p:nvCxnSpPr>
        <p:spPr>
          <a:xfrm flipH="1" flipV="1">
            <a:off x="2763747" y="4200348"/>
            <a:ext cx="2860628" cy="210911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13A2560-919F-FAFB-B457-2358137B490F}"/>
              </a:ext>
              <a:ext uri="{C183D7F6-B498-43B3-948B-1728B52AA6E4}">
                <adec:decorative xmlns:adec="http://schemas.microsoft.com/office/drawing/2017/decorative" val="1"/>
              </a:ext>
            </a:extLst>
          </p:cNvPr>
          <p:cNvSpPr/>
          <p:nvPr/>
        </p:nvSpPr>
        <p:spPr>
          <a:xfrm>
            <a:off x="5615279" y="6054699"/>
            <a:ext cx="1397840" cy="526467"/>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tx1"/>
                </a:solidFill>
                <a:latin typeface="Arial" panose="020B0604020202020204" pitchFamily="34" charset="0"/>
                <a:cs typeface="Arial" panose="020B0604020202020204" pitchFamily="34" charset="0"/>
              </a:rPr>
              <a:t>Bridge of Orchy,</a:t>
            </a:r>
          </a:p>
          <a:p>
            <a:pPr algn="ctr"/>
            <a:r>
              <a:rPr lang="en-GB" sz="1200" dirty="0">
                <a:solidFill>
                  <a:schemeClr val="tx1"/>
                </a:solidFill>
                <a:latin typeface="Arial" panose="020B0604020202020204" pitchFamily="34" charset="0"/>
                <a:cs typeface="Arial" panose="020B0604020202020204" pitchFamily="34" charset="0"/>
              </a:rPr>
              <a:t>Argyll ad Bute</a:t>
            </a:r>
          </a:p>
        </p:txBody>
      </p:sp>
      <p:sp>
        <p:nvSpPr>
          <p:cNvPr id="18" name="Rectangle 17">
            <a:extLst>
              <a:ext uri="{FF2B5EF4-FFF2-40B4-BE49-F238E27FC236}">
                <a16:creationId xmlns:a16="http://schemas.microsoft.com/office/drawing/2014/main" id="{8A1B2B90-5A1D-DAA4-4154-6B1C722F5C46}"/>
              </a:ext>
              <a:ext uri="{C183D7F6-B498-43B3-948B-1728B52AA6E4}">
                <adec:decorative xmlns:adec="http://schemas.microsoft.com/office/drawing/2017/decorative" val="1"/>
              </a:ext>
            </a:extLst>
          </p:cNvPr>
          <p:cNvSpPr/>
          <p:nvPr/>
        </p:nvSpPr>
        <p:spPr>
          <a:xfrm>
            <a:off x="5620867" y="5296364"/>
            <a:ext cx="1397840" cy="526467"/>
          </a:xfrm>
          <a:prstGeom prst="rect">
            <a:avLst/>
          </a:prstGeom>
          <a:solidFill>
            <a:schemeClr val="accent6">
              <a:lumMod val="60000"/>
              <a:lumOff val="4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200" dirty="0">
                <a:solidFill>
                  <a:schemeClr val="tx1"/>
                </a:solidFill>
                <a:latin typeface="Arial" panose="020B0604020202020204" pitchFamily="34" charset="0"/>
                <a:cs typeface="Arial" panose="020B0604020202020204" pitchFamily="34" charset="0"/>
              </a:rPr>
              <a:t>Upper </a:t>
            </a:r>
            <a:r>
              <a:rPr lang="en-GB" sz="1200" dirty="0" err="1">
                <a:solidFill>
                  <a:schemeClr val="tx1"/>
                </a:solidFill>
                <a:latin typeface="Arial" panose="020B0604020202020204" pitchFamily="34" charset="0"/>
                <a:cs typeface="Arial" panose="020B0604020202020204" pitchFamily="34" charset="0"/>
              </a:rPr>
              <a:t>Tillyrie</a:t>
            </a:r>
            <a:r>
              <a:rPr lang="en-GB" sz="1200" dirty="0">
                <a:solidFill>
                  <a:schemeClr val="tx1"/>
                </a:solidFill>
                <a:latin typeface="Arial" panose="020B0604020202020204" pitchFamily="34" charset="0"/>
                <a:cs typeface="Arial" panose="020B0604020202020204" pitchFamily="34" charset="0"/>
              </a:rPr>
              <a:t>, </a:t>
            </a:r>
          </a:p>
          <a:p>
            <a:pPr algn="ctr"/>
            <a:r>
              <a:rPr lang="en-GB" sz="1200" dirty="0">
                <a:solidFill>
                  <a:schemeClr val="tx1"/>
                </a:solidFill>
                <a:latin typeface="Arial" panose="020B0604020202020204" pitchFamily="34" charset="0"/>
                <a:cs typeface="Arial" panose="020B0604020202020204" pitchFamily="34" charset="0"/>
              </a:rPr>
              <a:t>Perth and Kinross</a:t>
            </a:r>
          </a:p>
        </p:txBody>
      </p:sp>
      <p:sp>
        <p:nvSpPr>
          <p:cNvPr id="39" name="Rectangle 38">
            <a:extLst>
              <a:ext uri="{FF2B5EF4-FFF2-40B4-BE49-F238E27FC236}">
                <a16:creationId xmlns:a16="http://schemas.microsoft.com/office/drawing/2014/main" id="{371A9160-8BEF-D965-9E84-5C6432B5A08A}"/>
              </a:ext>
              <a:ext uri="{C183D7F6-B498-43B3-948B-1728B52AA6E4}">
                <adec:decorative xmlns:adec="http://schemas.microsoft.com/office/drawing/2017/decorative" val="1"/>
              </a:ext>
            </a:extLst>
          </p:cNvPr>
          <p:cNvSpPr/>
          <p:nvPr/>
        </p:nvSpPr>
        <p:spPr>
          <a:xfrm>
            <a:off x="544530" y="1265517"/>
            <a:ext cx="6709024" cy="693925"/>
          </a:xfrm>
          <a:prstGeom prst="rect">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latin typeface="Arial" panose="020B0604020202020204" pitchFamily="34" charset="0"/>
                <a:cs typeface="Arial" panose="020B0604020202020204" pitchFamily="34" charset="0"/>
              </a:rPr>
              <a:t>Shortlisted for Connection</a:t>
            </a:r>
          </a:p>
          <a:p>
            <a:pPr marL="285750" indent="-285750" algn="ctr">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£50k per property threshold applied</a:t>
            </a:r>
          </a:p>
        </p:txBody>
      </p:sp>
      <p:sp>
        <p:nvSpPr>
          <p:cNvPr id="44" name="7-Point Star 4">
            <a:extLst>
              <a:ext uri="{FF2B5EF4-FFF2-40B4-BE49-F238E27FC236}">
                <a16:creationId xmlns:a16="http://schemas.microsoft.com/office/drawing/2014/main" id="{2B02B73F-2D63-B332-375E-F6CDEBA766C5}"/>
              </a:ext>
              <a:ext uri="{C183D7F6-B498-43B3-948B-1728B52AA6E4}">
                <adec:decorative xmlns:adec="http://schemas.microsoft.com/office/drawing/2017/decorative" val="1"/>
              </a:ext>
            </a:extLst>
          </p:cNvPr>
          <p:cNvSpPr/>
          <p:nvPr/>
        </p:nvSpPr>
        <p:spPr>
          <a:xfrm>
            <a:off x="7844467" y="2116253"/>
            <a:ext cx="1677579" cy="1542969"/>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Arial" panose="020B0604020202020204" pitchFamily="34" charset="0"/>
              <a:cs typeface="Arial" panose="020B0604020202020204" pitchFamily="34" charset="0"/>
            </a:endParaRPr>
          </a:p>
        </p:txBody>
      </p:sp>
      <p:sp>
        <p:nvSpPr>
          <p:cNvPr id="45" name="7-Point Star 4">
            <a:extLst>
              <a:ext uri="{FF2B5EF4-FFF2-40B4-BE49-F238E27FC236}">
                <a16:creationId xmlns:a16="http://schemas.microsoft.com/office/drawing/2014/main" id="{F54021E1-AE7F-9446-9B9E-6CC354EC4DB3}"/>
              </a:ext>
              <a:ext uri="{C183D7F6-B498-43B3-948B-1728B52AA6E4}">
                <adec:decorative xmlns:adec="http://schemas.microsoft.com/office/drawing/2017/decorative" val="1"/>
              </a:ext>
            </a:extLst>
          </p:cNvPr>
          <p:cNvSpPr/>
          <p:nvPr/>
        </p:nvSpPr>
        <p:spPr>
          <a:xfrm>
            <a:off x="9966478" y="2308310"/>
            <a:ext cx="1583399" cy="1463875"/>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TextBox 45">
            <a:extLst>
              <a:ext uri="{FF2B5EF4-FFF2-40B4-BE49-F238E27FC236}">
                <a16:creationId xmlns:a16="http://schemas.microsoft.com/office/drawing/2014/main" id="{DEE0C213-CD12-C0D0-4949-44BBFB59AF75}"/>
              </a:ext>
              <a:ext uri="{C183D7F6-B498-43B3-948B-1728B52AA6E4}">
                <adec:decorative xmlns:adec="http://schemas.microsoft.com/office/drawing/2017/decorative" val="1"/>
              </a:ext>
            </a:extLst>
          </p:cNvPr>
          <p:cNvSpPr txBox="1"/>
          <p:nvPr/>
        </p:nvSpPr>
        <p:spPr>
          <a:xfrm>
            <a:off x="10204821" y="2773880"/>
            <a:ext cx="1304817" cy="569387"/>
          </a:xfrm>
          <a:prstGeom prst="rect">
            <a:avLst/>
          </a:prstGeom>
          <a:noFill/>
        </p:spPr>
        <p:txBody>
          <a:bodyPr wrap="square" rtlCol="0">
            <a:spAutoFit/>
          </a:bodyPr>
          <a:lstStyle/>
          <a:p>
            <a:r>
              <a:rPr lang="en-GB" sz="1550" dirty="0">
                <a:latin typeface="Arial" panose="020B0604020202020204" pitchFamily="34" charset="0"/>
                <a:cs typeface="Arial" panose="020B0604020202020204" pitchFamily="34" charset="0"/>
              </a:rPr>
              <a:t> 9 projects proceeding</a:t>
            </a:r>
          </a:p>
        </p:txBody>
      </p:sp>
      <p:sp>
        <p:nvSpPr>
          <p:cNvPr id="60" name="7-Point Star 4">
            <a:extLst>
              <a:ext uri="{FF2B5EF4-FFF2-40B4-BE49-F238E27FC236}">
                <a16:creationId xmlns:a16="http://schemas.microsoft.com/office/drawing/2014/main" id="{85944DFE-DC19-7279-6894-2717627AE9A1}"/>
              </a:ext>
              <a:ext uri="{C183D7F6-B498-43B3-948B-1728B52AA6E4}">
                <adec:decorative xmlns:adec="http://schemas.microsoft.com/office/drawing/2017/decorative" val="1"/>
              </a:ext>
            </a:extLst>
          </p:cNvPr>
          <p:cNvSpPr/>
          <p:nvPr/>
        </p:nvSpPr>
        <p:spPr>
          <a:xfrm>
            <a:off x="7844467" y="3798436"/>
            <a:ext cx="1677579" cy="1542969"/>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2" name="TextBox 61">
            <a:extLst>
              <a:ext uri="{FF2B5EF4-FFF2-40B4-BE49-F238E27FC236}">
                <a16:creationId xmlns:a16="http://schemas.microsoft.com/office/drawing/2014/main" id="{6A67A84F-E5E2-E0B7-8465-C40D2D0EBCB6}"/>
              </a:ext>
              <a:ext uri="{C183D7F6-B498-43B3-948B-1728B52AA6E4}">
                <adec:decorative xmlns:adec="http://schemas.microsoft.com/office/drawing/2017/decorative" val="1"/>
              </a:ext>
            </a:extLst>
          </p:cNvPr>
          <p:cNvSpPr txBox="1"/>
          <p:nvPr/>
        </p:nvSpPr>
        <p:spPr>
          <a:xfrm>
            <a:off x="8016822" y="4308545"/>
            <a:ext cx="1304817" cy="569387"/>
          </a:xfrm>
          <a:prstGeom prst="rect">
            <a:avLst/>
          </a:prstGeom>
          <a:noFill/>
        </p:spPr>
        <p:txBody>
          <a:bodyPr wrap="square" rtlCol="0">
            <a:spAutoFit/>
          </a:bodyPr>
          <a:lstStyle/>
          <a:p>
            <a:pPr algn="ctr"/>
            <a:r>
              <a:rPr lang="en-GB" sz="1550" dirty="0">
                <a:latin typeface="Arial" panose="020B0604020202020204" pitchFamily="34" charset="0"/>
                <a:cs typeface="Arial" panose="020B0604020202020204" pitchFamily="34" charset="0"/>
              </a:rPr>
              <a:t>£10 million</a:t>
            </a:r>
          </a:p>
          <a:p>
            <a:pPr algn="ctr"/>
            <a:r>
              <a:rPr lang="en-GB" sz="1550" dirty="0">
                <a:latin typeface="Arial" panose="020B0604020202020204" pitchFamily="34" charset="0"/>
                <a:cs typeface="Arial" panose="020B0604020202020204" pitchFamily="34" charset="0"/>
              </a:rPr>
              <a:t>allocated</a:t>
            </a:r>
          </a:p>
        </p:txBody>
      </p:sp>
      <p:sp>
        <p:nvSpPr>
          <p:cNvPr id="63" name="TextBox 62">
            <a:extLst>
              <a:ext uri="{FF2B5EF4-FFF2-40B4-BE49-F238E27FC236}">
                <a16:creationId xmlns:a16="http://schemas.microsoft.com/office/drawing/2014/main" id="{4962F096-CCEA-17E5-34B1-5AC8BB4CEBCB}"/>
              </a:ext>
              <a:ext uri="{C183D7F6-B498-43B3-948B-1728B52AA6E4}">
                <adec:decorative xmlns:adec="http://schemas.microsoft.com/office/drawing/2017/decorative" val="1"/>
              </a:ext>
            </a:extLst>
          </p:cNvPr>
          <p:cNvSpPr txBox="1"/>
          <p:nvPr/>
        </p:nvSpPr>
        <p:spPr>
          <a:xfrm>
            <a:off x="8030419" y="2614470"/>
            <a:ext cx="1304817" cy="569387"/>
          </a:xfrm>
          <a:prstGeom prst="rect">
            <a:avLst/>
          </a:prstGeom>
          <a:noFill/>
        </p:spPr>
        <p:txBody>
          <a:bodyPr wrap="square" rtlCol="0">
            <a:spAutoFit/>
          </a:bodyPr>
          <a:lstStyle/>
          <a:p>
            <a:pPr algn="ctr"/>
            <a:r>
              <a:rPr lang="en-GB" sz="1550" dirty="0">
                <a:latin typeface="Arial" panose="020B0604020202020204" pitchFamily="34" charset="0"/>
                <a:cs typeface="Arial" panose="020B0604020202020204" pitchFamily="34" charset="0"/>
              </a:rPr>
              <a:t>37 WIA</a:t>
            </a:r>
          </a:p>
          <a:p>
            <a:pPr algn="ctr"/>
            <a:r>
              <a:rPr lang="en-GB" sz="1550" dirty="0">
                <a:latin typeface="Arial" panose="020B0604020202020204" pitchFamily="34" charset="0"/>
                <a:cs typeface="Arial" panose="020B0604020202020204" pitchFamily="34" charset="0"/>
              </a:rPr>
              <a:t>nominations</a:t>
            </a:r>
          </a:p>
        </p:txBody>
      </p:sp>
      <p:sp>
        <p:nvSpPr>
          <p:cNvPr id="66" name="7-Point Star 4">
            <a:extLst>
              <a:ext uri="{FF2B5EF4-FFF2-40B4-BE49-F238E27FC236}">
                <a16:creationId xmlns:a16="http://schemas.microsoft.com/office/drawing/2014/main" id="{3D6ADEB6-70D7-5928-F43C-657E9BDA5095}"/>
              </a:ext>
              <a:ext uri="{C183D7F6-B498-43B3-948B-1728B52AA6E4}">
                <adec:decorative xmlns:adec="http://schemas.microsoft.com/office/drawing/2017/decorative" val="1"/>
              </a:ext>
            </a:extLst>
          </p:cNvPr>
          <p:cNvSpPr/>
          <p:nvPr/>
        </p:nvSpPr>
        <p:spPr>
          <a:xfrm>
            <a:off x="10070920" y="4085095"/>
            <a:ext cx="1677579" cy="1542969"/>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TextBox 66">
            <a:extLst>
              <a:ext uri="{FF2B5EF4-FFF2-40B4-BE49-F238E27FC236}">
                <a16:creationId xmlns:a16="http://schemas.microsoft.com/office/drawing/2014/main" id="{CED8BC79-555A-7676-AE3D-6A6DF3FDDF2F}"/>
              </a:ext>
              <a:ext uri="{C183D7F6-B498-43B3-948B-1728B52AA6E4}">
                <adec:decorative xmlns:adec="http://schemas.microsoft.com/office/drawing/2017/decorative" val="1"/>
              </a:ext>
            </a:extLst>
          </p:cNvPr>
          <p:cNvSpPr txBox="1"/>
          <p:nvPr/>
        </p:nvSpPr>
        <p:spPr>
          <a:xfrm>
            <a:off x="10287858" y="4515052"/>
            <a:ext cx="1304817" cy="807913"/>
          </a:xfrm>
          <a:prstGeom prst="rect">
            <a:avLst/>
          </a:prstGeom>
          <a:noFill/>
        </p:spPr>
        <p:txBody>
          <a:bodyPr wrap="square" rtlCol="0">
            <a:spAutoFit/>
          </a:bodyPr>
          <a:lstStyle/>
          <a:p>
            <a:pPr algn="ctr"/>
            <a:r>
              <a:rPr lang="en-GB" sz="1550" dirty="0">
                <a:latin typeface="Arial" panose="020B0604020202020204" pitchFamily="34" charset="0"/>
                <a:cs typeface="Arial" panose="020B0604020202020204" pitchFamily="34" charset="0"/>
              </a:rPr>
              <a:t>£5 million more (we hope)</a:t>
            </a:r>
          </a:p>
        </p:txBody>
      </p:sp>
      <p:sp>
        <p:nvSpPr>
          <p:cNvPr id="68" name="Title 67">
            <a:extLst>
              <a:ext uri="{FF2B5EF4-FFF2-40B4-BE49-F238E27FC236}">
                <a16:creationId xmlns:a16="http://schemas.microsoft.com/office/drawing/2014/main" id="{4626E28D-8C6A-3B6A-83A5-F7E9447F882A}"/>
              </a:ext>
              <a:ext uri="{C183D7F6-B498-43B3-948B-1728B52AA6E4}">
                <adec:decorative xmlns:adec="http://schemas.microsoft.com/office/drawing/2017/decorative" val="1"/>
              </a:ext>
            </a:extLst>
          </p:cNvPr>
          <p:cNvSpPr>
            <a:spLocks noGrp="1"/>
          </p:cNvSpPr>
          <p:nvPr>
            <p:ph type="title" idx="4294967295"/>
          </p:nvPr>
        </p:nvSpPr>
        <p:spPr>
          <a:xfrm>
            <a:off x="7416229" y="1265517"/>
            <a:ext cx="4342544" cy="693925"/>
          </a:xfrm>
          <a:prstGeom prst="rect">
            <a:avLst/>
          </a:prstGeom>
          <a:solidFill>
            <a:schemeClr val="accent5">
              <a:lumMod val="75000"/>
            </a:schemeClr>
          </a:solidFill>
          <a:ln w="28575" cap="flat" cmpd="sng" algn="ctr">
            <a:solidFill>
              <a:schemeClr val="accent5">
                <a:lumMod val="75000"/>
              </a:schemeClr>
            </a:solid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Project Stats</a:t>
            </a:r>
            <a:endParaRPr kumimoji="0" lang="en-GB" sz="1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69" name="7-Point Star 4">
            <a:extLst>
              <a:ext uri="{FF2B5EF4-FFF2-40B4-BE49-F238E27FC236}">
                <a16:creationId xmlns:a16="http://schemas.microsoft.com/office/drawing/2014/main" id="{8D6BBD08-9442-F551-D3E1-9DD83E3989E6}"/>
              </a:ext>
              <a:ext uri="{C183D7F6-B498-43B3-948B-1728B52AA6E4}">
                <adec:decorative xmlns:adec="http://schemas.microsoft.com/office/drawing/2017/decorative" val="1"/>
              </a:ext>
            </a:extLst>
          </p:cNvPr>
          <p:cNvSpPr/>
          <p:nvPr/>
        </p:nvSpPr>
        <p:spPr>
          <a:xfrm>
            <a:off x="8868854" y="5254763"/>
            <a:ext cx="1677579" cy="1542969"/>
          </a:xfrm>
          <a:prstGeom prst="star7">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TextBox 69">
            <a:extLst>
              <a:ext uri="{FF2B5EF4-FFF2-40B4-BE49-F238E27FC236}">
                <a16:creationId xmlns:a16="http://schemas.microsoft.com/office/drawing/2014/main" id="{15CB14A2-5F8D-85B1-FF19-6D4EF5952513}"/>
              </a:ext>
              <a:ext uri="{C183D7F6-B498-43B3-948B-1728B52AA6E4}">
                <adec:decorative xmlns:adec="http://schemas.microsoft.com/office/drawing/2017/decorative" val="1"/>
              </a:ext>
            </a:extLst>
          </p:cNvPr>
          <p:cNvSpPr txBox="1"/>
          <p:nvPr/>
        </p:nvSpPr>
        <p:spPr>
          <a:xfrm>
            <a:off x="9059581" y="5784875"/>
            <a:ext cx="1304817" cy="569387"/>
          </a:xfrm>
          <a:prstGeom prst="rect">
            <a:avLst/>
          </a:prstGeom>
          <a:noFill/>
        </p:spPr>
        <p:txBody>
          <a:bodyPr wrap="square" rtlCol="0">
            <a:spAutoFit/>
          </a:bodyPr>
          <a:lstStyle/>
          <a:p>
            <a:pPr algn="ctr"/>
            <a:r>
              <a:rPr lang="en-GB" sz="1550" dirty="0">
                <a:latin typeface="Arial" panose="020B0604020202020204" pitchFamily="34" charset="0"/>
                <a:cs typeface="Arial" panose="020B0604020202020204" pitchFamily="34" charset="0"/>
              </a:rPr>
              <a:t>2 projects started</a:t>
            </a:r>
          </a:p>
        </p:txBody>
      </p:sp>
    </p:spTree>
    <p:extLst>
      <p:ext uri="{BB962C8B-B14F-4D97-AF65-F5344CB8AC3E}">
        <p14:creationId xmlns:p14="http://schemas.microsoft.com/office/powerpoint/2010/main" val="156269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oup 82">
            <a:extLst>
              <a:ext uri="{C183D7F6-B498-43B3-948B-1728B52AA6E4}">
                <adec:decorative xmlns:adec="http://schemas.microsoft.com/office/drawing/2017/decorative" val="1"/>
              </a:ext>
            </a:extLst>
          </p:cNvPr>
          <p:cNvGrpSpPr/>
          <p:nvPr/>
        </p:nvGrpSpPr>
        <p:grpSpPr>
          <a:xfrm>
            <a:off x="574953" y="537695"/>
            <a:ext cx="11042093" cy="5408155"/>
            <a:chOff x="574192" y="1236337"/>
            <a:chExt cx="11042093" cy="5408155"/>
          </a:xfrm>
        </p:grpSpPr>
        <p:grpSp>
          <p:nvGrpSpPr>
            <p:cNvPr id="64" name="Group 63"/>
            <p:cNvGrpSpPr/>
            <p:nvPr/>
          </p:nvGrpSpPr>
          <p:grpSpPr>
            <a:xfrm>
              <a:off x="3283399" y="1420149"/>
              <a:ext cx="5642876" cy="5025112"/>
              <a:chOff x="3009079" y="1381412"/>
              <a:chExt cx="5642876" cy="5025112"/>
            </a:xfrm>
          </p:grpSpPr>
          <p:sp>
            <p:nvSpPr>
              <p:cNvPr id="47" name="Hexagon 46"/>
              <p:cNvSpPr/>
              <p:nvPr/>
            </p:nvSpPr>
            <p:spPr>
              <a:xfrm rot="16200000">
                <a:off x="4861972" y="2979158"/>
                <a:ext cx="1942986" cy="1829620"/>
              </a:xfrm>
              <a:prstGeom prst="hexagon">
                <a:avLst/>
              </a:prstGeom>
              <a:solidFill>
                <a:srgbClr val="FFC000"/>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Hexagon 47"/>
              <p:cNvSpPr/>
              <p:nvPr/>
            </p:nvSpPr>
            <p:spPr>
              <a:xfrm rot="16200000">
                <a:off x="5795780" y="1443226"/>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9" name="Hexagon 48"/>
              <p:cNvSpPr/>
              <p:nvPr/>
            </p:nvSpPr>
            <p:spPr>
              <a:xfrm rot="16200000">
                <a:off x="6765652" y="2967895"/>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0" name="Hexagon 49"/>
              <p:cNvSpPr/>
              <p:nvPr/>
            </p:nvSpPr>
            <p:spPr>
              <a:xfrm rot="16200000">
                <a:off x="5818384" y="4510293"/>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1" name="Hexagon 50"/>
              <p:cNvSpPr/>
              <p:nvPr/>
            </p:nvSpPr>
            <p:spPr>
              <a:xfrm rot="16200000">
                <a:off x="3905560" y="1438095"/>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2" name="Hexagon 51"/>
              <p:cNvSpPr/>
              <p:nvPr/>
            </p:nvSpPr>
            <p:spPr>
              <a:xfrm rot="16200000">
                <a:off x="2952396" y="2979158"/>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3" name="Hexagon 52"/>
              <p:cNvSpPr/>
              <p:nvPr/>
            </p:nvSpPr>
            <p:spPr>
              <a:xfrm rot="16200000">
                <a:off x="3906721" y="4520221"/>
                <a:ext cx="1942986" cy="1829620"/>
              </a:xfrm>
              <a:prstGeom prst="hexagon">
                <a:avLst/>
              </a:prstGeom>
              <a:solidFill>
                <a:schemeClr val="accent5">
                  <a:lumMod val="75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4" name="TextBox 53"/>
              <p:cNvSpPr txBox="1"/>
              <p:nvPr/>
            </p:nvSpPr>
            <p:spPr>
              <a:xfrm>
                <a:off x="5216128" y="3296036"/>
                <a:ext cx="1517392" cy="1200329"/>
              </a:xfrm>
              <a:prstGeom prst="rect">
                <a:avLst/>
              </a:prstGeom>
              <a:noFill/>
            </p:spPr>
            <p:txBody>
              <a:bodyPr wrap="square" rtlCol="0">
                <a:spAutoFit/>
              </a:bodyPr>
              <a:lstStyle/>
              <a:p>
                <a:r>
                  <a:rPr lang="en-GB" sz="2400" b="1" dirty="0"/>
                  <a:t>What do we hope to learn?</a:t>
                </a:r>
              </a:p>
            </p:txBody>
          </p:sp>
          <p:sp>
            <p:nvSpPr>
              <p:cNvPr id="55" name="TextBox 54"/>
              <p:cNvSpPr txBox="1"/>
              <p:nvPr/>
            </p:nvSpPr>
            <p:spPr>
              <a:xfrm>
                <a:off x="6129743" y="1898769"/>
                <a:ext cx="1320267" cy="923330"/>
              </a:xfrm>
              <a:prstGeom prst="rect">
                <a:avLst/>
              </a:prstGeom>
              <a:noFill/>
            </p:spPr>
            <p:txBody>
              <a:bodyPr wrap="square" rtlCol="0">
                <a:spAutoFit/>
              </a:bodyPr>
              <a:lstStyle/>
              <a:p>
                <a:pPr algn="ctr"/>
                <a:r>
                  <a:rPr lang="en-GB" dirty="0">
                    <a:solidFill>
                      <a:schemeClr val="bg1"/>
                    </a:solidFill>
                  </a:rPr>
                  <a:t>Capacity of rural networks</a:t>
                </a:r>
              </a:p>
            </p:txBody>
          </p:sp>
          <p:sp>
            <p:nvSpPr>
              <p:cNvPr id="56" name="TextBox 55"/>
              <p:cNvSpPr txBox="1"/>
              <p:nvPr/>
            </p:nvSpPr>
            <p:spPr>
              <a:xfrm>
                <a:off x="6017752" y="4777949"/>
                <a:ext cx="1519882" cy="1200329"/>
              </a:xfrm>
              <a:prstGeom prst="rect">
                <a:avLst/>
              </a:prstGeom>
              <a:noFill/>
            </p:spPr>
            <p:txBody>
              <a:bodyPr wrap="square" rtlCol="0">
                <a:spAutoFit/>
              </a:bodyPr>
              <a:lstStyle/>
              <a:p>
                <a:pPr algn="ctr"/>
                <a:r>
                  <a:rPr lang="en-GB" dirty="0">
                    <a:solidFill>
                      <a:schemeClr val="bg1"/>
                    </a:solidFill>
                  </a:rPr>
                  <a:t>How to approach PWS communities</a:t>
                </a:r>
              </a:p>
            </p:txBody>
          </p:sp>
          <p:sp>
            <p:nvSpPr>
              <p:cNvPr id="57" name="TextBox 56"/>
              <p:cNvSpPr txBox="1"/>
              <p:nvPr/>
            </p:nvSpPr>
            <p:spPr>
              <a:xfrm>
                <a:off x="4129552" y="4865460"/>
                <a:ext cx="1519882" cy="1200329"/>
              </a:xfrm>
              <a:prstGeom prst="rect">
                <a:avLst/>
              </a:prstGeom>
              <a:noFill/>
            </p:spPr>
            <p:txBody>
              <a:bodyPr wrap="square" rtlCol="0">
                <a:spAutoFit/>
              </a:bodyPr>
              <a:lstStyle/>
              <a:p>
                <a:pPr algn="ctr"/>
                <a:r>
                  <a:rPr lang="en-GB" dirty="0">
                    <a:solidFill>
                      <a:schemeClr val="bg1"/>
                    </a:solidFill>
                  </a:rPr>
                  <a:t>How to assess community willingness to connect</a:t>
                </a:r>
              </a:p>
            </p:txBody>
          </p:sp>
          <p:sp>
            <p:nvSpPr>
              <p:cNvPr id="58" name="TextBox 57"/>
              <p:cNvSpPr txBox="1"/>
              <p:nvPr/>
            </p:nvSpPr>
            <p:spPr>
              <a:xfrm>
                <a:off x="3162000" y="3293803"/>
                <a:ext cx="1519882" cy="1200329"/>
              </a:xfrm>
              <a:prstGeom prst="rect">
                <a:avLst/>
              </a:prstGeom>
              <a:noFill/>
              <a:effectLst/>
            </p:spPr>
            <p:txBody>
              <a:bodyPr wrap="square" rtlCol="0">
                <a:spAutoFit/>
              </a:bodyPr>
              <a:lstStyle/>
              <a:p>
                <a:pPr algn="ctr"/>
                <a:r>
                  <a:rPr lang="en-GB" dirty="0">
                    <a:solidFill>
                      <a:schemeClr val="bg1"/>
                    </a:solidFill>
                  </a:rPr>
                  <a:t>What selection criteria to apply</a:t>
                </a:r>
              </a:p>
            </p:txBody>
          </p:sp>
          <p:sp>
            <p:nvSpPr>
              <p:cNvPr id="59" name="TextBox 58"/>
              <p:cNvSpPr txBox="1"/>
              <p:nvPr/>
            </p:nvSpPr>
            <p:spPr>
              <a:xfrm>
                <a:off x="4113814" y="1631969"/>
                <a:ext cx="1519882" cy="1477328"/>
              </a:xfrm>
              <a:prstGeom prst="rect">
                <a:avLst/>
              </a:prstGeom>
              <a:noFill/>
            </p:spPr>
            <p:txBody>
              <a:bodyPr wrap="square" rtlCol="0">
                <a:spAutoFit/>
              </a:bodyPr>
              <a:lstStyle/>
              <a:p>
                <a:pPr algn="ctr"/>
                <a:r>
                  <a:rPr lang="en-GB" dirty="0">
                    <a:solidFill>
                      <a:schemeClr val="bg1"/>
                    </a:solidFill>
                  </a:rPr>
                  <a:t>How to support households connect to tap</a:t>
                </a:r>
              </a:p>
            </p:txBody>
          </p:sp>
          <p:sp>
            <p:nvSpPr>
              <p:cNvPr id="61" name="TextBox 60"/>
              <p:cNvSpPr txBox="1"/>
              <p:nvPr/>
            </p:nvSpPr>
            <p:spPr>
              <a:xfrm>
                <a:off x="6958206" y="3253280"/>
                <a:ext cx="1519882" cy="1200329"/>
              </a:xfrm>
              <a:prstGeom prst="rect">
                <a:avLst/>
              </a:prstGeom>
              <a:noFill/>
            </p:spPr>
            <p:txBody>
              <a:bodyPr wrap="square" rtlCol="0">
                <a:spAutoFit/>
              </a:bodyPr>
              <a:lstStyle/>
              <a:p>
                <a:pPr algn="ctr"/>
                <a:r>
                  <a:rPr lang="en-GB" dirty="0">
                    <a:solidFill>
                      <a:schemeClr val="bg1"/>
                    </a:solidFill>
                  </a:rPr>
                  <a:t>Impact of removing speculative cost barriers</a:t>
                </a:r>
              </a:p>
            </p:txBody>
          </p:sp>
        </p:grpSp>
        <p:sp>
          <p:nvSpPr>
            <p:cNvPr id="73" name="Rounded Rectangle 72"/>
            <p:cNvSpPr/>
            <p:nvPr/>
          </p:nvSpPr>
          <p:spPr>
            <a:xfrm>
              <a:off x="7767980" y="1236337"/>
              <a:ext cx="2862128"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Will aid long-term decision making for PWS communities and the resilience measures required </a:t>
              </a:r>
            </a:p>
          </p:txBody>
        </p:sp>
        <p:sp>
          <p:nvSpPr>
            <p:cNvPr id="74" name="Rounded Rectangle 73"/>
            <p:cNvSpPr/>
            <p:nvPr/>
          </p:nvSpPr>
          <p:spPr>
            <a:xfrm>
              <a:off x="8752408" y="3445803"/>
              <a:ext cx="2863877"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May allow many communities understand if mains connection is a viable option without any further action</a:t>
              </a:r>
            </a:p>
          </p:txBody>
        </p:sp>
        <p:sp>
          <p:nvSpPr>
            <p:cNvPr id="75" name="Rounded Rectangle 74"/>
            <p:cNvSpPr/>
            <p:nvPr/>
          </p:nvSpPr>
          <p:spPr>
            <a:xfrm>
              <a:off x="7811954" y="5693215"/>
              <a:ext cx="2863877"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Valuable information on how to engage and the types of discussions that take place will inform the next stages</a:t>
              </a:r>
            </a:p>
          </p:txBody>
        </p:sp>
        <p:sp>
          <p:nvSpPr>
            <p:cNvPr id="76" name="Rounded Rectangle 75"/>
            <p:cNvSpPr/>
            <p:nvPr/>
          </p:nvSpPr>
          <p:spPr>
            <a:xfrm>
              <a:off x="1573244" y="1240093"/>
              <a:ext cx="2862128"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Households will still be required to fund the connection across their land.</a:t>
              </a:r>
            </a:p>
          </p:txBody>
        </p:sp>
        <p:sp>
          <p:nvSpPr>
            <p:cNvPr id="77" name="Rounded Rectangle 76"/>
            <p:cNvSpPr/>
            <p:nvPr/>
          </p:nvSpPr>
          <p:spPr>
            <a:xfrm>
              <a:off x="574192" y="3446105"/>
              <a:ext cx="2862128"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Was the criteria applied in the pilot fair and effective?</a:t>
              </a:r>
            </a:p>
          </p:txBody>
        </p:sp>
        <p:sp>
          <p:nvSpPr>
            <p:cNvPr id="78" name="Rounded Rectangle 77"/>
            <p:cNvSpPr/>
            <p:nvPr/>
          </p:nvSpPr>
          <p:spPr>
            <a:xfrm>
              <a:off x="1540739" y="5652117"/>
              <a:ext cx="2862128" cy="951277"/>
            </a:xfrm>
            <a:prstGeom prst="roundRect">
              <a:avLst/>
            </a:prstGeom>
            <a:solidFill>
              <a:schemeClr val="accent3">
                <a:lumMod val="50000"/>
              </a:schemeClr>
            </a:solidFill>
            <a:ln w="28575">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latin typeface="Arial" panose="020B0604020202020204" pitchFamily="34" charset="0"/>
                  <a:cs typeface="Arial" panose="020B0604020202020204" pitchFamily="34" charset="0"/>
                </a:rPr>
                <a:t>Community willingness will determine whether an investment is made in the network</a:t>
              </a:r>
            </a:p>
          </p:txBody>
        </p:sp>
      </p:grpSp>
      <p:sp>
        <p:nvSpPr>
          <p:cNvPr id="2" name="Title 1">
            <a:extLst>
              <a:ext uri="{FF2B5EF4-FFF2-40B4-BE49-F238E27FC236}">
                <a16:creationId xmlns:a16="http://schemas.microsoft.com/office/drawing/2014/main" id="{FFAC5693-73B1-FDD1-636D-9994A2ACBC44}"/>
              </a:ext>
              <a:ext uri="{C183D7F6-B498-43B3-948B-1728B52AA6E4}">
                <adec:decorative xmlns:adec="http://schemas.microsoft.com/office/drawing/2017/decorative" val="1"/>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dirty="0"/>
              <a:t>What we hope to learn</a:t>
            </a:r>
          </a:p>
        </p:txBody>
      </p:sp>
    </p:spTree>
    <p:extLst>
      <p:ext uri="{BB962C8B-B14F-4D97-AF65-F5344CB8AC3E}">
        <p14:creationId xmlns:p14="http://schemas.microsoft.com/office/powerpoint/2010/main" val="114637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8DA9A7-DFC4-1501-F278-CAED4164AC49}"/>
              </a:ext>
            </a:extLst>
          </p:cNvPr>
          <p:cNvSpPr txBox="1">
            <a:spLocks noGrp="1"/>
          </p:cNvSpPr>
          <p:nvPr>
            <p:ph type="title" idx="4294967295"/>
          </p:nvPr>
        </p:nvSpPr>
        <p:spPr>
          <a:xfrm>
            <a:off x="3566967" y="2706336"/>
            <a:ext cx="4770389" cy="584775"/>
          </a:xfrm>
          <a:prstGeom prst="rect">
            <a:avLst/>
          </a:prstGeom>
          <a:noFill/>
          <a:ln>
            <a:noFill/>
            <a:prstDash/>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Thank you!</a:t>
            </a:r>
          </a:p>
        </p:txBody>
      </p:sp>
    </p:spTree>
    <p:extLst>
      <p:ext uri="{BB962C8B-B14F-4D97-AF65-F5344CB8AC3E}">
        <p14:creationId xmlns:p14="http://schemas.microsoft.com/office/powerpoint/2010/main" val="3145417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E3DB18C7480F4294B8E7CFE4A68EF4" ma:contentTypeVersion="7" ma:contentTypeDescription="Create a new document." ma:contentTypeScope="" ma:versionID="a8daa6a48ebe32561cf9122c1761481b">
  <xsd:schema xmlns:xsd="http://www.w3.org/2001/XMLSchema" xmlns:xs="http://www.w3.org/2001/XMLSchema" xmlns:p="http://schemas.microsoft.com/office/2006/metadata/properties" xmlns:ns3="cbe8baf1-e9e6-473e-9254-04ee96f37cfb" xmlns:ns4="a84190f7-2373-4bfd-9ffb-c216719b1aba" targetNamespace="http://schemas.microsoft.com/office/2006/metadata/properties" ma:root="true" ma:fieldsID="a254c7d2948b3269ad456919e05f763e" ns3:_="" ns4:_="">
    <xsd:import namespace="cbe8baf1-e9e6-473e-9254-04ee96f37cfb"/>
    <xsd:import namespace="a84190f7-2373-4bfd-9ffb-c216719b1a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8baf1-e9e6-473e-9254-04ee96f37c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4190f7-2373-4bfd-9ffb-c216719b1a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F3B8BD-0650-4E3C-B1B8-7D6AA96744AF}">
  <ds:schemaRefs>
    <ds:schemaRef ds:uri="http://schemas.microsoft.com/sharepoint/v3/contenttype/forms"/>
  </ds:schemaRefs>
</ds:datastoreItem>
</file>

<file path=customXml/itemProps2.xml><?xml version="1.0" encoding="utf-8"?>
<ds:datastoreItem xmlns:ds="http://schemas.openxmlformats.org/officeDocument/2006/customXml" ds:itemID="{C6BA367E-8824-4AD3-818F-AD3B19184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e8baf1-e9e6-473e-9254-04ee96f37cfb"/>
    <ds:schemaRef ds:uri="a84190f7-2373-4bfd-9ffb-c216719b1a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A3CE03-28F4-4BFF-9A18-CBB410DF5A84}">
  <ds:schemaRefs>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a84190f7-2373-4bfd-9ffb-c216719b1aba"/>
    <ds:schemaRef ds:uri="http://purl.org/dc/dcmitype/"/>
    <ds:schemaRef ds:uri="cbe8baf1-e9e6-473e-9254-04ee96f37cf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20237</TotalTime>
  <Words>1661</Words>
  <Application>Microsoft Office PowerPoint</Application>
  <PresentationFormat>Widescreen</PresentationFormat>
  <Paragraphs>340</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Private Water Supplies Connections Project   Hollie Armstrong Scottish Government Drinking Water Policy </vt:lpstr>
      <vt:lpstr>DRAFT</vt:lpstr>
      <vt:lpstr>Over the current parliamentary term (2021 – 2026), funding will be invested in:</vt:lpstr>
      <vt:lpstr>Lessons Learned</vt:lpstr>
      <vt:lpstr>How?</vt:lpstr>
      <vt:lpstr>Journey</vt:lpstr>
      <vt:lpstr>Project Stats</vt:lpstr>
      <vt:lpstr>What we hope to learn</vt:lpstr>
      <vt:lpstr>Thank you!</vt:lpstr>
      <vt:lpstr>Recommendations</vt:lpstr>
      <vt:lpstr>Water Scarcity: Private Water Supply - First Time Connections Project</vt:lpstr>
      <vt:lpstr>Recommendations </vt:lpstr>
      <vt:lpstr>ACTION</vt:lpstr>
      <vt:lpstr>Continue with PWS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PWS Training Day - SG Water Policy - PWS Mains Connections project - 4th September</dc:title>
  <dc:creator>Claire Phelan</dc:creator>
  <cp:lastModifiedBy>Claire Henderson</cp:lastModifiedBy>
  <cp:revision>118</cp:revision>
  <dcterms:created xsi:type="dcterms:W3CDTF">2022-09-27T10:10:44Z</dcterms:created>
  <dcterms:modified xsi:type="dcterms:W3CDTF">2024-09-24T13:04:05Z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0x01010066E3DB18C7480F4294B8E7CFE4A68EF4</vt:lpwstr>
  </property>
</Properties>
</file>