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894" r:id="rId3"/>
    <p:sldMasterId id="2147483906" r:id="rId4"/>
    <p:sldMasterId id="2147483918" r:id="rId5"/>
  </p:sldMasterIdLst>
  <p:notesMasterIdLst>
    <p:notesMasterId r:id="rId24"/>
  </p:notesMasterIdLst>
  <p:handoutMasterIdLst>
    <p:handoutMasterId r:id="rId25"/>
  </p:handoutMasterIdLst>
  <p:sldIdLst>
    <p:sldId id="328" r:id="rId6"/>
    <p:sldId id="365" r:id="rId7"/>
    <p:sldId id="388" r:id="rId8"/>
    <p:sldId id="389" r:id="rId9"/>
    <p:sldId id="390" r:id="rId10"/>
    <p:sldId id="280" r:id="rId11"/>
    <p:sldId id="381" r:id="rId12"/>
    <p:sldId id="382" r:id="rId13"/>
    <p:sldId id="291" r:id="rId14"/>
    <p:sldId id="292" r:id="rId15"/>
    <p:sldId id="263" r:id="rId16"/>
    <p:sldId id="383" r:id="rId17"/>
    <p:sldId id="278" r:id="rId18"/>
    <p:sldId id="281" r:id="rId19"/>
    <p:sldId id="289" r:id="rId20"/>
    <p:sldId id="290" r:id="rId21"/>
    <p:sldId id="276" r:id="rId22"/>
    <p:sldId id="348" r:id="rId23"/>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990099"/>
    <a:srgbClr val="66FF33"/>
    <a:srgbClr val="FF33CC"/>
    <a:srgbClr val="DE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4AD25-916B-40C4-9527-1DC1F36C8FC8}" v="9" dt="2024-08-30T11:35:40.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67" autoAdjust="0"/>
  </p:normalViewPr>
  <p:slideViewPr>
    <p:cSldViewPr>
      <p:cViewPr varScale="1">
        <p:scale>
          <a:sx n="58" d="100"/>
          <a:sy n="58" d="100"/>
        </p:scale>
        <p:origin x="1544"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61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755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40755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407556"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407557"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E302E70-8069-44B4-9AAE-90749C68A0F7}" type="slidenum">
              <a:rPr lang="en-GB"/>
              <a:pPr>
                <a:defRPr/>
              </a:pPr>
              <a:t>‹#›</a:t>
            </a:fld>
            <a:endParaRPr lang="en-GB"/>
          </a:p>
        </p:txBody>
      </p:sp>
    </p:spTree>
    <p:extLst>
      <p:ext uri="{BB962C8B-B14F-4D97-AF65-F5344CB8AC3E}">
        <p14:creationId xmlns:p14="http://schemas.microsoft.com/office/powerpoint/2010/main" val="1848701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F1D56B2F-87C0-41E3-B6F5-BD77B959B587}" type="datetimeFigureOut">
              <a:rPr lang="en-GB"/>
              <a:pPr>
                <a:defRPr/>
              </a:pPr>
              <a:t>24/09/2024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pPr>
              <a:defRPr/>
            </a:pPr>
            <a:fld id="{DA38C79F-0682-4DF0-AF6A-FC737B6CAC75}" type="slidenum">
              <a:rPr lang="en-GB"/>
              <a:pPr>
                <a:defRPr/>
              </a:pPr>
              <a:t>‹#›</a:t>
            </a:fld>
            <a:endParaRPr lang="en-GB"/>
          </a:p>
        </p:txBody>
      </p:sp>
    </p:spTree>
    <p:extLst>
      <p:ext uri="{BB962C8B-B14F-4D97-AF65-F5344CB8AC3E}">
        <p14:creationId xmlns:p14="http://schemas.microsoft.com/office/powerpoint/2010/main" val="15399070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264B9B-1B61-4FEE-89A1-215A9B9DAC81}"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6267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264B9B-1B61-4FEE-89A1-215A9B9DAC81}"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60304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provide a short overview of the existing housing standards legislation relating to lead in water. There are currently different standards for housing depending on whether it is rented or owner-occupied.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FD-39E6-4C42-85C6-AD3DD5AC8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03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highlight>
                  <a:srgbClr val="FFFFFF"/>
                </a:highlight>
                <a:latin typeface="Verdana" panose="020B0604030504040204" pitchFamily="34" charset="0"/>
              </a:rPr>
              <a:t>The tolerable standard has been the principal measure of housing quality in Scotland for over 50 years. </a:t>
            </a:r>
            <a:r>
              <a:rPr lang="en-GB" b="1" i="0" dirty="0">
                <a:solidFill>
                  <a:srgbClr val="000000"/>
                </a:solidFill>
                <a:effectLst/>
                <a:highlight>
                  <a:srgbClr val="FFFFFF"/>
                </a:highlight>
                <a:latin typeface="Verdana" panose="020B0604030504040204" pitchFamily="34" charset="0"/>
              </a:rPr>
              <a:t>The tolerable standard is a "condemnatory" standard; a house that falls below it is not acceptable as living accommodation.</a:t>
            </a:r>
            <a:r>
              <a:rPr lang="en-GB" b="0" i="0" dirty="0">
                <a:solidFill>
                  <a:srgbClr val="000000"/>
                </a:solidFill>
                <a:effectLst/>
                <a:highlight>
                  <a:srgbClr val="FFFFFF"/>
                </a:highlight>
                <a:latin typeface="Verdana" panose="020B0604030504040204" pitchFamily="34" charset="0"/>
              </a:rPr>
              <a:t> Local authorities have a statutory duty and specific powers to deal with houses that fall below the tolerable standard. </a:t>
            </a:r>
          </a:p>
          <a:p>
            <a:pPr algn="l"/>
            <a:endParaRPr lang="en-GB" b="0" i="0" dirty="0">
              <a:solidFill>
                <a:srgbClr val="000000"/>
              </a:solidFill>
              <a:effectLst/>
              <a:highlight>
                <a:srgbClr val="FFFFFF"/>
              </a:highlight>
              <a:latin typeface="Verdana" panose="020B0604030504040204" pitchFamily="34" charset="0"/>
            </a:endParaRPr>
          </a:p>
          <a:p>
            <a:pPr algn="l"/>
            <a:r>
              <a:rPr lang="en-GB" b="0" i="0" dirty="0">
                <a:solidFill>
                  <a:srgbClr val="000000"/>
                </a:solidFill>
                <a:effectLst/>
                <a:highlight>
                  <a:srgbClr val="FFFFFF"/>
                </a:highlight>
                <a:latin typeface="Verdana" panose="020B0604030504040204" pitchFamily="34" charset="0"/>
              </a:rPr>
              <a:t>Legislation – wholesome water has been a requirement since tolerable standard first introduced in 1969. </a:t>
            </a:r>
          </a:p>
          <a:p>
            <a:pPr algn="l"/>
            <a:endParaRPr lang="en-GB" b="0" i="0" dirty="0">
              <a:solidFill>
                <a:srgbClr val="000000"/>
              </a:solidFill>
              <a:effectLst/>
              <a:highlight>
                <a:srgbClr val="FFFFFF"/>
              </a:highligh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specific SG guidelines on definition of ‘wholesome water’ for Tolerable Standard assessments - t</a:t>
            </a:r>
            <a:r>
              <a:rPr lang="en-GB" b="0" i="0" dirty="0">
                <a:solidFill>
                  <a:srgbClr val="000000"/>
                </a:solidFill>
                <a:effectLst/>
                <a:highlight>
                  <a:srgbClr val="FFFFFF"/>
                </a:highlight>
                <a:latin typeface="Verdana" panose="020B0604030504040204" pitchFamily="34" charset="0"/>
              </a:rPr>
              <a:t>he European Directive and the Scottish Regulations now provide a clear frame of reference and an opportunity to establish a consistent approach. For the purpose of this guidance, assessors should use the definitions of wholesomeness set out in the Regulations. </a:t>
            </a:r>
            <a:endParaRPr lang="en-GB" dirty="0"/>
          </a:p>
          <a:p>
            <a:pPr algn="l"/>
            <a:endParaRPr lang="en-GB" b="0" i="0" dirty="0">
              <a:solidFill>
                <a:srgbClr val="000000"/>
              </a:solidFill>
              <a:effectLst/>
              <a:highlight>
                <a:srgbClr val="FFFFFF"/>
              </a:highlight>
              <a:latin typeface="Verdana" panose="020B0604030504040204" pitchFamily="34" charset="0"/>
            </a:endParaRPr>
          </a:p>
          <a:p>
            <a:pPr algn="l"/>
            <a:r>
              <a:rPr lang="en-GB" b="0" i="0" dirty="0">
                <a:solidFill>
                  <a:srgbClr val="000000"/>
                </a:solidFill>
                <a:effectLst/>
                <a:highlight>
                  <a:srgbClr val="FFFFFF"/>
                </a:highlight>
                <a:latin typeface="Verdana" panose="020B0604030504040204" pitchFamily="34" charset="0"/>
              </a:rPr>
              <a:t>Guidance for local authorities (first published 2009) </a:t>
            </a:r>
          </a:p>
          <a:p>
            <a:pPr algn="l"/>
            <a:r>
              <a:rPr lang="en-GB" b="0" i="0" dirty="0">
                <a:solidFill>
                  <a:srgbClr val="000000"/>
                </a:solidFill>
                <a:effectLst/>
                <a:highlight>
                  <a:srgbClr val="FFFFFF"/>
                </a:highlight>
                <a:latin typeface="Verdana" panose="020B0604030504040204" pitchFamily="34" charset="0"/>
              </a:rPr>
              <a:t>Assessors should look at visible pipe work within the house to check whether the supply runs through lead pipes. However, the absence of visible lead pipes does not guarantee that the water is not contaminated with lead. Other sources of lead include lead water tanks and lead communication pipes (connecting the house to the stopcock at the curtilage of the property).</a:t>
            </a:r>
          </a:p>
          <a:p>
            <a:pPr algn="l"/>
            <a:r>
              <a:rPr lang="en-GB" b="0" i="0" dirty="0">
                <a:solidFill>
                  <a:srgbClr val="000000"/>
                </a:solidFill>
                <a:effectLst/>
                <a:highlight>
                  <a:srgbClr val="FFFFFF"/>
                </a:highlight>
                <a:latin typeface="Verdana" panose="020B0604030504040204" pitchFamily="34" charset="0"/>
              </a:rPr>
              <a:t>Where the assessor identifies the presence of lead pipes he or she should arrange for the water to be sent for Stage three: Laboratory Analysis. The presence of lead piping does not make the property BTS provided the water is wholesome when tested.</a:t>
            </a:r>
          </a:p>
          <a:p>
            <a:pPr algn="l"/>
            <a:r>
              <a:rPr lang="en-GB" b="0" i="0" dirty="0">
                <a:solidFill>
                  <a:srgbClr val="000000"/>
                </a:solidFill>
                <a:effectLst/>
                <a:highlight>
                  <a:srgbClr val="FFFFFF"/>
                </a:highlight>
                <a:latin typeface="Verdana" panose="020B0604030504040204" pitchFamily="34" charset="0"/>
              </a:rPr>
              <a:t>But local authorities should be aware that Ministers and health professionals wish lead to be removed from domestic water supplies. So, even where the water is wholesome, it is recommended that local authorities work with Scottish Water to establish a long term plan for the removal of all lead pipes.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FD-39E6-4C42-85C6-AD3DD5AC8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55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highlight>
                  <a:srgbClr val="FFFFFF"/>
                </a:highlight>
                <a:latin typeface="Verdana" panose="020B0604030504040204" pitchFamily="34" charset="0"/>
              </a:rPr>
              <a:t>All social landlords are required to meet the Scottish Housing Quality Standard, introduced in 2004. </a:t>
            </a:r>
          </a:p>
          <a:p>
            <a:pPr algn="l"/>
            <a:endParaRPr lang="en-GB" b="0" i="0" dirty="0">
              <a:solidFill>
                <a:srgbClr val="000000"/>
              </a:solidFill>
              <a:effectLst/>
              <a:highlight>
                <a:srgbClr val="FFFFFF"/>
              </a:highlight>
              <a:latin typeface="Verdana" panose="020B0604030504040204" pitchFamily="34" charset="0"/>
            </a:endParaRPr>
          </a:p>
          <a:p>
            <a:pPr algn="l"/>
            <a:r>
              <a:rPr lang="en-GB" b="0" i="0" dirty="0">
                <a:solidFill>
                  <a:srgbClr val="000000"/>
                </a:solidFill>
                <a:effectLst/>
                <a:highlight>
                  <a:srgbClr val="FFFFFF"/>
                </a:highlight>
                <a:latin typeface="Verdana" panose="020B0604030504040204" pitchFamily="34" charset="0"/>
              </a:rPr>
              <a:t>This requirement is in addition to the tolerable standard criterion to provide wholesome water. </a:t>
            </a:r>
          </a:p>
          <a:p>
            <a:pPr algn="l"/>
            <a:endParaRPr lang="en-GB" b="0" i="0" dirty="0">
              <a:solidFill>
                <a:srgbClr val="000000"/>
              </a:solidFill>
              <a:effectLst/>
              <a:highlight>
                <a:srgbClr val="FFFFFF"/>
              </a:highlight>
              <a:latin typeface="Verdana" panose="020B0604030504040204" pitchFamily="34" charset="0"/>
            </a:endParaRPr>
          </a:p>
          <a:p>
            <a:pPr algn="l"/>
            <a:r>
              <a:rPr lang="en-GB" b="0" i="0" dirty="0">
                <a:solidFill>
                  <a:srgbClr val="000000"/>
                </a:solidFill>
                <a:effectLst/>
                <a:highlight>
                  <a:srgbClr val="FFFFFF"/>
                </a:highlight>
                <a:latin typeface="Verdana" panose="020B0604030504040204" pitchFamily="34" charset="0"/>
              </a:rPr>
              <a:t>Failure of this element would be a failure of the healthy, Safe and secure criteria. </a:t>
            </a:r>
          </a:p>
          <a:p>
            <a:pPr algn="l"/>
            <a:endParaRPr lang="en-GB" b="0" i="0" dirty="0">
              <a:solidFill>
                <a:srgbClr val="000000"/>
              </a:solidFill>
              <a:effectLst/>
              <a:highlight>
                <a:srgbClr val="FFFFFF"/>
              </a:highlight>
              <a:latin typeface="Verdana" panose="020B0604030504040204" pitchFamily="34" charset="0"/>
            </a:endParaRPr>
          </a:p>
          <a:p>
            <a:pPr algn="l"/>
            <a:r>
              <a:rPr lang="en-GB" dirty="0"/>
              <a:t>The hot and cold water supply system within the dwelling and from the incoming stopcock should be lead-free. This includes drinking water outlets; pipe work to drinking water outlets; water storage tanks within the dwelling; water storage tanks in the loft space (including any common storage tanks located in tank rooms or in the roof space that supply the selected dwelling). </a:t>
            </a:r>
            <a:endParaRPr lang="en-GB" b="0" i="0" dirty="0">
              <a:solidFill>
                <a:srgbClr val="000000"/>
              </a:solidFill>
              <a:effectLst/>
              <a:highlight>
                <a:srgbClr val="FFFFFF"/>
              </a:highlight>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FD-39E6-4C42-85C6-AD3DD5AC8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633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 talk a bit more about the Repairing Standard as this is where some more recent changes have been introduced.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FD-39E6-4C42-85C6-AD3DD5AC8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7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FD-39E6-4C42-85C6-AD3DD5AC8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835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33333"/>
                </a:solidFill>
                <a:effectLst/>
                <a:highlight>
                  <a:srgbClr val="FFFFFF"/>
                </a:highlight>
                <a:latin typeface="Roboto" panose="02000000000000000000" pitchFamily="2" charset="0"/>
              </a:rPr>
              <a:t>In order to comply with the Repairing Standard, lead pipes and lead lined storage tanks or fittings should not be present in the drinking water supply of any privately rented property from the boundary stopcock to the kitchen tap. This includes:</a:t>
            </a:r>
          </a:p>
          <a:p>
            <a:pPr algn="l">
              <a:buFont typeface="Arial" panose="020B0604020202020204" pitchFamily="34" charset="0"/>
              <a:buChar char="•"/>
            </a:pPr>
            <a:r>
              <a:rPr lang="en-GB" b="0" i="0" dirty="0">
                <a:solidFill>
                  <a:srgbClr val="333333"/>
                </a:solidFill>
                <a:effectLst/>
                <a:highlight>
                  <a:srgbClr val="FFFFFF"/>
                </a:highlight>
                <a:latin typeface="Roboto" panose="02000000000000000000" pitchFamily="2" charset="0"/>
              </a:rPr>
              <a:t>Drinking water outlets;</a:t>
            </a:r>
          </a:p>
          <a:p>
            <a:pPr algn="l">
              <a:buFont typeface="Arial" panose="020B0604020202020204" pitchFamily="34" charset="0"/>
              <a:buChar char="•"/>
            </a:pPr>
            <a:r>
              <a:rPr lang="en-GB" b="0" i="0" dirty="0">
                <a:solidFill>
                  <a:srgbClr val="333333"/>
                </a:solidFill>
                <a:effectLst/>
                <a:highlight>
                  <a:srgbClr val="FFFFFF"/>
                </a:highlight>
                <a:latin typeface="Roboto" panose="02000000000000000000" pitchFamily="2" charset="0"/>
              </a:rPr>
              <a:t>Pipework to drinking water outlets;</a:t>
            </a:r>
          </a:p>
          <a:p>
            <a:pPr algn="l">
              <a:buFont typeface="Arial" panose="020B0604020202020204" pitchFamily="34" charset="0"/>
              <a:buChar char="•"/>
            </a:pPr>
            <a:r>
              <a:rPr lang="en-GB" b="0" i="0" dirty="0">
                <a:solidFill>
                  <a:srgbClr val="333333"/>
                </a:solidFill>
                <a:effectLst/>
                <a:highlight>
                  <a:srgbClr val="FFFFFF"/>
                </a:highlight>
                <a:latin typeface="Roboto" panose="02000000000000000000" pitchFamily="2" charset="0"/>
              </a:rPr>
              <a:t>Water storage tanks within the dwelling; and</a:t>
            </a:r>
          </a:p>
          <a:p>
            <a:pPr algn="l">
              <a:buFont typeface="Arial" panose="020B0604020202020204" pitchFamily="34" charset="0"/>
              <a:buChar char="•"/>
            </a:pPr>
            <a:r>
              <a:rPr lang="en-GB" b="0" i="0" dirty="0">
                <a:solidFill>
                  <a:srgbClr val="333333"/>
                </a:solidFill>
                <a:effectLst/>
                <a:highlight>
                  <a:srgbClr val="FFFFFF"/>
                </a:highlight>
                <a:latin typeface="Roboto" panose="02000000000000000000" pitchFamily="2" charset="0"/>
              </a:rPr>
              <a:t>Water storage tanks in the loft space, including any common storage tanks located in tank rooms or in the roof space.</a:t>
            </a:r>
          </a:p>
          <a:p>
            <a:endParaRPr lang="en-GB" dirty="0"/>
          </a:p>
          <a:p>
            <a:r>
              <a:rPr lang="en-GB" b="0" i="0" dirty="0">
                <a:solidFill>
                  <a:srgbClr val="333333"/>
                </a:solidFill>
                <a:effectLst/>
                <a:highlight>
                  <a:srgbClr val="FFFFFF"/>
                </a:highlight>
                <a:latin typeface="Roboto" panose="02000000000000000000" pitchFamily="2" charset="0"/>
              </a:rPr>
              <a:t>Unless the landlord is unable to replace the pipes, due to lack of consent from other owners, lead pipes and tanks must be removed to comply with the Repairing Standard.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FD-39E6-4C42-85C6-AD3DD5AC8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41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FD-39E6-4C42-85C6-AD3DD5AC8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66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Raised as a concern for rented properties within older tenements – where lead is possible in the pipework but could be hard to identify and remove.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25FBFD-39E6-4C42-85C6-AD3DD5AC87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331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DWQR Colour Strapline Stacked"/>
          <p:cNvPicPr>
            <a:picLocks noChangeAspect="1" noChangeArrowheads="1"/>
          </p:cNvPicPr>
          <p:nvPr/>
        </p:nvPicPr>
        <p:blipFill>
          <a:blip r:embed="rId2" cstate="print">
            <a:extLst>
              <a:ext uri="{28A0092B-C50C-407E-A947-70E740481C1C}">
                <a14:useLocalDpi xmlns:a14="http://schemas.microsoft.com/office/drawing/2010/main" val="0"/>
              </a:ext>
            </a:extLst>
          </a:blip>
          <a:srcRect l="14009" t="25377" r="11865" b="11136"/>
          <a:stretch>
            <a:fillRect/>
          </a:stretch>
        </p:blipFill>
        <p:spPr bwMode="auto">
          <a:xfrm>
            <a:off x="3384550" y="4437063"/>
            <a:ext cx="2374900" cy="1655762"/>
          </a:xfrm>
          <a:prstGeom prst="rect">
            <a:avLst/>
          </a:prstGeom>
          <a:noFill/>
          <a:ln>
            <a:noFill/>
          </a:ln>
          <a:extLst>
            <a:ext uri="{909E8E84-426E-40DD-AFC4-6F175D3DCCD1}">
              <a14:hiddenFill xmlns:a14="http://schemas.microsoft.com/office/drawing/2010/main">
                <a:solidFill>
                  <a:srgbClr val="DEF1F2"/>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052513"/>
            <a:ext cx="7772400" cy="1470025"/>
          </a:xfrm>
        </p:spPr>
        <p:txBody>
          <a:bodyPr/>
          <a:lstStyle>
            <a:lvl1pPr>
              <a:defRPr/>
            </a:lvl1pPr>
          </a:lstStyle>
          <a:p>
            <a:pPr lvl="0"/>
            <a:r>
              <a:rPr lang="en-GB" noProof="0"/>
              <a:t>Click to edit Master title style</a:t>
            </a:r>
          </a:p>
        </p:txBody>
      </p:sp>
      <p:sp>
        <p:nvSpPr>
          <p:cNvPr id="3075" name="Rectangle 3"/>
          <p:cNvSpPr>
            <a:spLocks noGrp="1" noChangeArrowheads="1"/>
          </p:cNvSpPr>
          <p:nvPr>
            <p:ph type="subTitle" idx="1"/>
          </p:nvPr>
        </p:nvSpPr>
        <p:spPr>
          <a:xfrm>
            <a:off x="1371600" y="2708275"/>
            <a:ext cx="6400800" cy="1752600"/>
          </a:xfrm>
        </p:spPr>
        <p:txBody>
          <a:bodyPr/>
          <a:lstStyle>
            <a:lvl1pPr marL="0" indent="0" algn="ctr">
              <a:buFontTx/>
              <a:buNone/>
              <a:defRPr/>
            </a:lvl1pPr>
          </a:lstStyle>
          <a:p>
            <a:pPr lvl="0"/>
            <a:r>
              <a:rPr lang="en-GB"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8820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718251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953964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460894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9238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4807" y="817615"/>
            <a:ext cx="7886700" cy="1325563"/>
          </a:xfrm>
          <a:prstGeom prst="rect">
            <a:avLst/>
          </a:prstGeom>
        </p:spPr>
        <p:txBody>
          <a:bodyPr vert="horz" lIns="91440" tIns="45720" rIns="91440" bIns="45720" rtlCol="0" anchor="ctr">
            <a:noAutofit/>
          </a:bodyPr>
          <a:lstStyle>
            <a:lvl1pPr>
              <a:defRPr sz="2700">
                <a:solidFill>
                  <a:schemeClr val="bg1"/>
                </a:solidFill>
                <a:latin typeface="Arial Black" panose="020B0A04020102020204" pitchFamily="34" charset="0"/>
              </a:defRPr>
            </a:lvl1pPr>
          </a:lstStyle>
          <a:p>
            <a:r>
              <a:rPr lang="en-US"/>
              <a:t>Title of presentation goes here</a:t>
            </a:r>
            <a:endParaRPr lang="en-GB"/>
          </a:p>
        </p:txBody>
      </p:sp>
      <p:sp>
        <p:nvSpPr>
          <p:cNvPr id="10" name="Text Placeholder 9"/>
          <p:cNvSpPr>
            <a:spLocks noGrp="1"/>
          </p:cNvSpPr>
          <p:nvPr>
            <p:ph type="body" sz="quarter" idx="10" hasCustomPrompt="1"/>
          </p:nvPr>
        </p:nvSpPr>
        <p:spPr>
          <a:xfrm>
            <a:off x="554038" y="2319338"/>
            <a:ext cx="7886700" cy="1225550"/>
          </a:xfrm>
        </p:spPr>
        <p:txBody>
          <a:bodyPr/>
          <a:lstStyle>
            <a:lvl1pPr marL="0" indent="0">
              <a:buNone/>
              <a:defRPr>
                <a:solidFill>
                  <a:schemeClr val="bg1"/>
                </a:solidFill>
              </a:defRPr>
            </a:lvl1pPr>
          </a:lstStyle>
          <a:p>
            <a:pPr lvl="0"/>
            <a:r>
              <a:rPr lang="en-US"/>
              <a:t>Author / date</a:t>
            </a:r>
          </a:p>
        </p:txBody>
      </p:sp>
    </p:spTree>
    <p:extLst>
      <p:ext uri="{BB962C8B-B14F-4D97-AF65-F5344CB8AC3E}">
        <p14:creationId xmlns:p14="http://schemas.microsoft.com/office/powerpoint/2010/main" val="2113323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ullet/ sub bulle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3" name="Content Placeholder 2"/>
          <p:cNvSpPr>
            <a:spLocks noGrp="1"/>
          </p:cNvSpPr>
          <p:nvPr>
            <p:ph idx="1" hasCustomPrompt="1"/>
          </p:nvPr>
        </p:nvSpPr>
        <p:spPr/>
        <p:txBody>
          <a:bodyPr/>
          <a:lstStyle>
            <a:lvl1pPr>
              <a:defRPr/>
            </a:lvl1pPr>
            <a:lvl2pPr>
              <a:defRPr/>
            </a:lvl2pPr>
          </a:lstStyle>
          <a:p>
            <a:pPr lvl="0"/>
            <a:r>
              <a:rPr lang="en-US"/>
              <a:t>Bullet</a:t>
            </a:r>
          </a:p>
          <a:p>
            <a:pPr lvl="1"/>
            <a:r>
              <a:rPr lang="en-US"/>
              <a:t>Sub bullet</a:t>
            </a:r>
          </a:p>
        </p:txBody>
      </p:sp>
    </p:spTree>
    <p:extLst>
      <p:ext uri="{BB962C8B-B14F-4D97-AF65-F5344CB8AC3E}">
        <p14:creationId xmlns:p14="http://schemas.microsoft.com/office/powerpoint/2010/main" val="3232105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column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3" name="Content Placeholder 2"/>
          <p:cNvSpPr>
            <a:spLocks noGrp="1"/>
          </p:cNvSpPr>
          <p:nvPr>
            <p:ph sz="half" idx="1" hasCustomPrompt="1"/>
          </p:nvPr>
        </p:nvSpPr>
        <p:spPr>
          <a:xfrm>
            <a:off x="628650" y="1825629"/>
            <a:ext cx="3867150" cy="4009567"/>
          </a:xfrm>
        </p:spPr>
        <p:txBody>
          <a:bodyPr/>
          <a:lstStyle>
            <a:lvl1pPr>
              <a:defRPr/>
            </a:lvl1pPr>
          </a:lstStyle>
          <a:p>
            <a:pPr lvl="0"/>
            <a:r>
              <a:rPr lang="en-US"/>
              <a:t>Text</a:t>
            </a:r>
          </a:p>
          <a:p>
            <a:pPr lvl="1"/>
            <a:r>
              <a:rPr lang="en-US"/>
              <a:t>Second level</a:t>
            </a:r>
          </a:p>
        </p:txBody>
      </p:sp>
      <p:sp>
        <p:nvSpPr>
          <p:cNvPr id="4" name="Content Placeholder 3"/>
          <p:cNvSpPr>
            <a:spLocks noGrp="1"/>
          </p:cNvSpPr>
          <p:nvPr>
            <p:ph sz="half" idx="2" hasCustomPrompt="1"/>
          </p:nvPr>
        </p:nvSpPr>
        <p:spPr>
          <a:xfrm>
            <a:off x="4648200" y="1825629"/>
            <a:ext cx="3867150" cy="4009567"/>
          </a:xfrm>
        </p:spPr>
        <p:txBody>
          <a:bodyPr/>
          <a:lstStyle>
            <a:lvl1pPr>
              <a:defRPr/>
            </a:lvl1pPr>
          </a:lstStyle>
          <a:p>
            <a:pPr lvl="0"/>
            <a:r>
              <a:rPr lang="en-US"/>
              <a:t>Text</a:t>
            </a:r>
          </a:p>
          <a:p>
            <a:pPr lvl="1"/>
            <a:r>
              <a:rPr lang="en-US"/>
              <a:t>Second level</a:t>
            </a:r>
          </a:p>
        </p:txBody>
      </p:sp>
    </p:spTree>
    <p:extLst>
      <p:ext uri="{BB962C8B-B14F-4D97-AF65-F5344CB8AC3E}">
        <p14:creationId xmlns:p14="http://schemas.microsoft.com/office/powerpoint/2010/main" val="3773818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Tree>
    <p:extLst>
      <p:ext uri="{BB962C8B-B14F-4D97-AF65-F5344CB8AC3E}">
        <p14:creationId xmlns:p14="http://schemas.microsoft.com/office/powerpoint/2010/main" val="3798025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610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1"/>
            <a:ext cx="7886700" cy="900260"/>
          </a:xfrm>
        </p:spPr>
        <p:txBody>
          <a:bodyPr anchor="b">
            <a:noAutofit/>
          </a:bodyPr>
          <a:lstStyle>
            <a:lvl1pPr>
              <a:defRPr sz="2250"/>
            </a:lvl1pPr>
          </a:lstStyle>
          <a:p>
            <a:r>
              <a:rPr lang="en-US"/>
              <a:t>Title</a:t>
            </a:r>
            <a:endParaRPr lang="en-GB"/>
          </a:p>
        </p:txBody>
      </p:sp>
      <p:sp>
        <p:nvSpPr>
          <p:cNvPr id="3" name="Picture Placeholder 2"/>
          <p:cNvSpPr>
            <a:spLocks noGrp="1"/>
          </p:cNvSpPr>
          <p:nvPr>
            <p:ph type="pic" idx="1"/>
          </p:nvPr>
        </p:nvSpPr>
        <p:spPr>
          <a:xfrm>
            <a:off x="3887788" y="1696829"/>
            <a:ext cx="4629150" cy="41642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a:p>
        </p:txBody>
      </p:sp>
      <p:sp>
        <p:nvSpPr>
          <p:cNvPr id="4" name="Text Placeholder 3"/>
          <p:cNvSpPr>
            <a:spLocks noGrp="1"/>
          </p:cNvSpPr>
          <p:nvPr>
            <p:ph type="body" sz="half" idx="2" hasCustomPrompt="1"/>
          </p:nvPr>
        </p:nvSpPr>
        <p:spPr>
          <a:xfrm>
            <a:off x="630240" y="1696826"/>
            <a:ext cx="2949575" cy="4172163"/>
          </a:xfrm>
        </p:spPr>
        <p:txBody>
          <a:bodyPr>
            <a:normAutofit/>
          </a:bodyPr>
          <a:lstStyle>
            <a:lvl1pPr marL="0" indent="0">
              <a:buNone/>
              <a:defRPr sz="1800"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Text /caption</a:t>
            </a:r>
          </a:p>
        </p:txBody>
      </p:sp>
    </p:spTree>
    <p:extLst>
      <p:ext uri="{BB962C8B-B14F-4D97-AF65-F5344CB8AC3E}">
        <p14:creationId xmlns:p14="http://schemas.microsoft.com/office/powerpoint/2010/main" val="414359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185425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out cap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457201"/>
            <a:ext cx="7886700" cy="900260"/>
          </a:xfrm>
        </p:spPr>
        <p:txBody>
          <a:bodyPr anchor="b">
            <a:noAutofit/>
          </a:bodyPr>
          <a:lstStyle>
            <a:lvl1pPr>
              <a:defRPr sz="2250"/>
            </a:lvl1pPr>
          </a:lstStyle>
          <a:p>
            <a:r>
              <a:rPr lang="en-US"/>
              <a:t>Title</a:t>
            </a:r>
            <a:endParaRPr lang="en-GB"/>
          </a:p>
        </p:txBody>
      </p:sp>
      <p:sp>
        <p:nvSpPr>
          <p:cNvPr id="3" name="Picture Placeholder 2"/>
          <p:cNvSpPr>
            <a:spLocks noGrp="1"/>
          </p:cNvSpPr>
          <p:nvPr>
            <p:ph type="pic" idx="1"/>
          </p:nvPr>
        </p:nvSpPr>
        <p:spPr>
          <a:xfrm>
            <a:off x="630238" y="1696829"/>
            <a:ext cx="7886700" cy="41642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a:p>
        </p:txBody>
      </p:sp>
    </p:spTree>
    <p:extLst>
      <p:ext uri="{BB962C8B-B14F-4D97-AF65-F5344CB8AC3E}">
        <p14:creationId xmlns:p14="http://schemas.microsoft.com/office/powerpoint/2010/main" val="633832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blue slide">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662" y="4927704"/>
            <a:ext cx="7886700" cy="721993"/>
          </a:xfrm>
          <a:prstGeom prst="rect">
            <a:avLst/>
          </a:prstGeom>
        </p:spPr>
        <p:txBody>
          <a:bodyPr/>
          <a:lstStyle>
            <a:lvl1pPr>
              <a:defRPr sz="2250" b="1">
                <a:solidFill>
                  <a:schemeClr val="bg1"/>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2253217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green slide">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662" y="4927704"/>
            <a:ext cx="7886700" cy="721993"/>
          </a:xfrm>
          <a:prstGeom prst="rect">
            <a:avLst/>
          </a:prstGeom>
        </p:spPr>
        <p:txBody>
          <a:bodyPr/>
          <a:lstStyle>
            <a:lvl1pPr>
              <a:defRPr sz="2250" b="1">
                <a:solidFill>
                  <a:schemeClr val="bg1"/>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3481122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purple slide">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662" y="4927704"/>
            <a:ext cx="7886700" cy="721993"/>
          </a:xfrm>
          <a:prstGeom prst="rect">
            <a:avLst/>
          </a:prstGeom>
        </p:spPr>
        <p:txBody>
          <a:bodyPr/>
          <a:lstStyle>
            <a:lvl1pPr>
              <a:defRPr sz="2250" b="1">
                <a:solidFill>
                  <a:schemeClr val="bg1"/>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2404760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dark blue slid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2662" y="4927704"/>
            <a:ext cx="7886700" cy="721993"/>
          </a:xfrm>
          <a:prstGeom prst="rect">
            <a:avLst/>
          </a:prstGeom>
        </p:spPr>
        <p:txBody>
          <a:bodyPr/>
          <a:lstStyle>
            <a:lvl1pPr>
              <a:defRPr sz="2250" b="1">
                <a:solidFill>
                  <a:schemeClr val="bg1"/>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1285727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5929589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2345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062926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5858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9638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912351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79584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853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282188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763013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43264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7550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0" y="3903912"/>
            <a:ext cx="9144000" cy="17588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162889" y="2488419"/>
            <a:ext cx="5531857" cy="1286177"/>
          </a:xfrm>
          <a:prstGeom prst="rect">
            <a:avLst/>
          </a:prstGeom>
        </p:spPr>
        <p:txBody>
          <a:bodyPr>
            <a:noAutofit/>
          </a:bodyPr>
          <a:lstStyle>
            <a:lvl1pPr>
              <a:defRPr sz="3300" b="1">
                <a:solidFill>
                  <a:schemeClr val="tx1"/>
                </a:solidFill>
                <a:latin typeface="Arial" panose="020B0604020202020204" pitchFamily="34" charset="0"/>
                <a:cs typeface="Arial" panose="020B0604020202020204" pitchFamily="34" charset="0"/>
              </a:defRPr>
            </a:lvl1pPr>
          </a:lstStyle>
          <a:p>
            <a:r>
              <a:rPr lang="en-US" dirty="0"/>
              <a:t>Title Page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162889" y="4033229"/>
            <a:ext cx="5027645" cy="15001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Simple, blank design</a:t>
            </a:r>
          </a:p>
        </p:txBody>
      </p:sp>
      <p:pic>
        <p:nvPicPr>
          <p:cNvPr id="13" name="Picture 12">
            <a:extLst>
              <a:ext uri="{FF2B5EF4-FFF2-40B4-BE49-F238E27FC236}">
                <a16:creationId xmlns:a16="http://schemas.microsoft.com/office/drawing/2014/main" id="{38AC85F9-3FEB-446F-977F-A183C416A345}"/>
              </a:ext>
            </a:extLst>
          </p:cNvPr>
          <p:cNvPicPr>
            <a:picLocks noChangeAspect="1"/>
          </p:cNvPicPr>
          <p:nvPr userDrawn="1"/>
        </p:nvPicPr>
        <p:blipFill>
          <a:blip r:embed="rId2"/>
          <a:srcRect/>
          <a:stretch/>
        </p:blipFill>
        <p:spPr>
          <a:xfrm>
            <a:off x="162889" y="144417"/>
            <a:ext cx="615299" cy="508707"/>
          </a:xfrm>
          <a:prstGeom prst="rect">
            <a:avLst/>
          </a:prstGeom>
        </p:spPr>
      </p:pic>
    </p:spTree>
    <p:extLst>
      <p:ext uri="{BB962C8B-B14F-4D97-AF65-F5344CB8AC3E}">
        <p14:creationId xmlns:p14="http://schemas.microsoft.com/office/powerpoint/2010/main" val="3524144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0" y="3903912"/>
            <a:ext cx="9144000" cy="17588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162889" y="2488419"/>
            <a:ext cx="5531857" cy="1286177"/>
          </a:xfrm>
          <a:prstGeom prst="rect">
            <a:avLst/>
          </a:prstGeom>
        </p:spPr>
        <p:txBody>
          <a:bodyPr>
            <a:noAutofit/>
          </a:bodyPr>
          <a:lstStyle>
            <a:lvl1pPr>
              <a:defRPr sz="3300" b="1">
                <a:solidFill>
                  <a:schemeClr val="tx1"/>
                </a:solidFill>
                <a:latin typeface="Arial" panose="020B0604020202020204" pitchFamily="34" charset="0"/>
                <a:cs typeface="Arial" panose="020B0604020202020204" pitchFamily="34" charset="0"/>
              </a:defRPr>
            </a:lvl1pPr>
          </a:lstStyle>
          <a:p>
            <a:r>
              <a:rPr lang="en-US" dirty="0"/>
              <a:t>Title Page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162889" y="4033229"/>
            <a:ext cx="5027645" cy="15001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More icons can be found on the Communication Toolkit ‘Icons and Illustrations’ page in SharePoint.</a:t>
            </a:r>
          </a:p>
        </p:txBody>
      </p:sp>
      <p:pic>
        <p:nvPicPr>
          <p:cNvPr id="13" name="Picture 12">
            <a:extLst>
              <a:ext uri="{FF2B5EF4-FFF2-40B4-BE49-F238E27FC236}">
                <a16:creationId xmlns:a16="http://schemas.microsoft.com/office/drawing/2014/main" id="{38AC85F9-3FEB-446F-977F-A183C416A345}"/>
              </a:ext>
            </a:extLst>
          </p:cNvPr>
          <p:cNvPicPr>
            <a:picLocks noChangeAspect="1"/>
          </p:cNvPicPr>
          <p:nvPr userDrawn="1"/>
        </p:nvPicPr>
        <p:blipFill>
          <a:blip r:embed="rId2"/>
          <a:srcRect/>
          <a:stretch/>
        </p:blipFill>
        <p:spPr>
          <a:xfrm>
            <a:off x="162889" y="144417"/>
            <a:ext cx="615299" cy="508707"/>
          </a:xfrm>
          <a:prstGeom prst="rect">
            <a:avLst/>
          </a:prstGeom>
        </p:spPr>
      </p:pic>
      <p:pic>
        <p:nvPicPr>
          <p:cNvPr id="3" name="Picture 2" descr="Icon&#10;&#10;Description automatically generated">
            <a:extLst>
              <a:ext uri="{FF2B5EF4-FFF2-40B4-BE49-F238E27FC236}">
                <a16:creationId xmlns:a16="http://schemas.microsoft.com/office/drawing/2014/main" id="{6DF98FF4-45CB-0BE0-9286-31BF71FB7D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70394" y="2634272"/>
            <a:ext cx="4536495" cy="4033228"/>
          </a:xfrm>
          <a:prstGeom prst="rect">
            <a:avLst/>
          </a:prstGeom>
        </p:spPr>
      </p:pic>
    </p:spTree>
    <p:extLst>
      <p:ext uri="{BB962C8B-B14F-4D97-AF65-F5344CB8AC3E}">
        <p14:creationId xmlns:p14="http://schemas.microsoft.com/office/powerpoint/2010/main" val="3710620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0" y="3903912"/>
            <a:ext cx="9144000" cy="17588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162889" y="2488419"/>
            <a:ext cx="5531857" cy="1286177"/>
          </a:xfrm>
          <a:prstGeom prst="rect">
            <a:avLst/>
          </a:prstGeom>
        </p:spPr>
        <p:txBody>
          <a:bodyPr>
            <a:noAutofit/>
          </a:bodyPr>
          <a:lstStyle>
            <a:lvl1pPr>
              <a:defRPr sz="3300" b="1">
                <a:solidFill>
                  <a:schemeClr val="tx1"/>
                </a:solidFill>
                <a:latin typeface="Arial" panose="020B0604020202020204" pitchFamily="34" charset="0"/>
                <a:cs typeface="Arial" panose="020B0604020202020204" pitchFamily="34" charset="0"/>
              </a:defRPr>
            </a:lvl1pPr>
          </a:lstStyle>
          <a:p>
            <a:r>
              <a:rPr lang="en-US" dirty="0"/>
              <a:t>Title Page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162889" y="4033229"/>
            <a:ext cx="5027645" cy="15001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More icons can be found on the Communication Toolkit ‘Icons and Illustrations’ page in SharePoint.</a:t>
            </a:r>
          </a:p>
        </p:txBody>
      </p:sp>
      <p:pic>
        <p:nvPicPr>
          <p:cNvPr id="13" name="Picture 12">
            <a:extLst>
              <a:ext uri="{FF2B5EF4-FFF2-40B4-BE49-F238E27FC236}">
                <a16:creationId xmlns:a16="http://schemas.microsoft.com/office/drawing/2014/main" id="{38AC85F9-3FEB-446F-977F-A183C416A345}"/>
              </a:ext>
            </a:extLst>
          </p:cNvPr>
          <p:cNvPicPr>
            <a:picLocks noChangeAspect="1"/>
          </p:cNvPicPr>
          <p:nvPr userDrawn="1"/>
        </p:nvPicPr>
        <p:blipFill>
          <a:blip r:embed="rId2"/>
          <a:srcRect/>
          <a:stretch/>
        </p:blipFill>
        <p:spPr>
          <a:xfrm>
            <a:off x="162889" y="144417"/>
            <a:ext cx="615299" cy="508707"/>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BDC7F61A-8728-7D90-F98E-69C6ECD7FBA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9908"/>
          <a:stretch/>
        </p:blipFill>
        <p:spPr>
          <a:xfrm>
            <a:off x="6054179" y="1924050"/>
            <a:ext cx="2926933" cy="4792432"/>
          </a:xfrm>
          <a:prstGeom prst="rect">
            <a:avLst/>
          </a:prstGeom>
        </p:spPr>
      </p:pic>
    </p:spTree>
    <p:extLst>
      <p:ext uri="{BB962C8B-B14F-4D97-AF65-F5344CB8AC3E}">
        <p14:creationId xmlns:p14="http://schemas.microsoft.com/office/powerpoint/2010/main" val="3175875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0" y="3903912"/>
            <a:ext cx="9144000" cy="17588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162889" y="2488419"/>
            <a:ext cx="5531857" cy="1286177"/>
          </a:xfrm>
          <a:prstGeom prst="rect">
            <a:avLst/>
          </a:prstGeom>
        </p:spPr>
        <p:txBody>
          <a:bodyPr>
            <a:noAutofit/>
          </a:bodyPr>
          <a:lstStyle>
            <a:lvl1pPr>
              <a:defRPr sz="3300" b="1">
                <a:solidFill>
                  <a:schemeClr val="tx1"/>
                </a:solidFill>
                <a:latin typeface="Arial" panose="020B0604020202020204" pitchFamily="34" charset="0"/>
                <a:cs typeface="Arial" panose="020B0604020202020204" pitchFamily="34" charset="0"/>
              </a:defRPr>
            </a:lvl1pPr>
          </a:lstStyle>
          <a:p>
            <a:r>
              <a:rPr lang="en-US" dirty="0"/>
              <a:t>Title Page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162889" y="4033229"/>
            <a:ext cx="5027645" cy="15001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More icons can be found on the Communication Toolkit ‘Icons and Illustrations’ page in SharePoint.</a:t>
            </a:r>
          </a:p>
        </p:txBody>
      </p:sp>
      <p:pic>
        <p:nvPicPr>
          <p:cNvPr id="13" name="Picture 12">
            <a:extLst>
              <a:ext uri="{FF2B5EF4-FFF2-40B4-BE49-F238E27FC236}">
                <a16:creationId xmlns:a16="http://schemas.microsoft.com/office/drawing/2014/main" id="{38AC85F9-3FEB-446F-977F-A183C416A345}"/>
              </a:ext>
            </a:extLst>
          </p:cNvPr>
          <p:cNvPicPr>
            <a:picLocks noChangeAspect="1"/>
          </p:cNvPicPr>
          <p:nvPr userDrawn="1"/>
        </p:nvPicPr>
        <p:blipFill>
          <a:blip r:embed="rId2"/>
          <a:srcRect/>
          <a:stretch/>
        </p:blipFill>
        <p:spPr>
          <a:xfrm>
            <a:off x="162889" y="144417"/>
            <a:ext cx="615299" cy="508707"/>
          </a:xfrm>
          <a:prstGeom prst="rect">
            <a:avLst/>
          </a:prstGeom>
        </p:spPr>
      </p:pic>
      <p:pic>
        <p:nvPicPr>
          <p:cNvPr id="2" name="Picture 1" descr="Diagram&#10;&#10;Description automatically generated">
            <a:extLst>
              <a:ext uri="{FF2B5EF4-FFF2-40B4-BE49-F238E27FC236}">
                <a16:creationId xmlns:a16="http://schemas.microsoft.com/office/drawing/2014/main" id="{05323FA6-7A1B-9588-405A-98BDE42DF0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9686" y="5076826"/>
            <a:ext cx="2671425" cy="1660071"/>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90B3F5D2-9312-F4AF-7FE6-77B03AA5EE2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8191" r="31915"/>
          <a:stretch/>
        </p:blipFill>
        <p:spPr>
          <a:xfrm>
            <a:off x="4092539" y="5404248"/>
            <a:ext cx="2102180" cy="1332648"/>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F875C895-309D-DAD6-1797-CC1AF8840B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4662" y="5863744"/>
            <a:ext cx="659228" cy="847725"/>
          </a:xfrm>
          <a:prstGeom prst="rect">
            <a:avLst/>
          </a:prstGeom>
        </p:spPr>
      </p:pic>
    </p:spTree>
    <p:extLst>
      <p:ext uri="{BB962C8B-B14F-4D97-AF65-F5344CB8AC3E}">
        <p14:creationId xmlns:p14="http://schemas.microsoft.com/office/powerpoint/2010/main" val="365466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507062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0" y="1762595"/>
            <a:ext cx="9144000" cy="17588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4E8FF457-59FF-4CEB-AC1F-CB6BB78F1168}"/>
              </a:ext>
            </a:extLst>
          </p:cNvPr>
          <p:cNvSpPr>
            <a:spLocks noGrp="1"/>
          </p:cNvSpPr>
          <p:nvPr>
            <p:ph type="pic" sz="quarter" idx="10" hasCustomPrompt="1"/>
          </p:nvPr>
        </p:nvSpPr>
        <p:spPr>
          <a:xfrm>
            <a:off x="5612606" y="352426"/>
            <a:ext cx="3377438" cy="6181125"/>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r>
              <a:rPr lang="en-GB" dirty="0"/>
              <a:t>Add image here</a:t>
            </a:r>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153956" y="924588"/>
            <a:ext cx="5070799" cy="642582"/>
          </a:xfrm>
          <a:prstGeom prst="rect">
            <a:avLst/>
          </a:prstGeom>
        </p:spPr>
        <p:txBody>
          <a:bodyPr>
            <a:noAutofit/>
          </a:bodyPr>
          <a:lstStyle>
            <a:lvl1pPr>
              <a:defRPr sz="3300" b="1">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153955" y="1891912"/>
            <a:ext cx="5027645" cy="15001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key information here</a:t>
            </a:r>
          </a:p>
        </p:txBody>
      </p:sp>
      <p:sp>
        <p:nvSpPr>
          <p:cNvPr id="12" name="Text Placeholder 2">
            <a:extLst>
              <a:ext uri="{FF2B5EF4-FFF2-40B4-BE49-F238E27FC236}">
                <a16:creationId xmlns:a16="http://schemas.microsoft.com/office/drawing/2014/main" id="{2A4EBE11-34F2-4849-B987-39ACC4060670}"/>
              </a:ext>
            </a:extLst>
          </p:cNvPr>
          <p:cNvSpPr>
            <a:spLocks noGrp="1"/>
          </p:cNvSpPr>
          <p:nvPr>
            <p:ph type="body" idx="11" hasCustomPrompt="1"/>
          </p:nvPr>
        </p:nvSpPr>
        <p:spPr>
          <a:xfrm>
            <a:off x="153955" y="3716840"/>
            <a:ext cx="5027645" cy="2816710"/>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pic>
        <p:nvPicPr>
          <p:cNvPr id="13" name="Picture 12">
            <a:extLst>
              <a:ext uri="{FF2B5EF4-FFF2-40B4-BE49-F238E27FC236}">
                <a16:creationId xmlns:a16="http://schemas.microsoft.com/office/drawing/2014/main" id="{38AC85F9-3FEB-446F-977F-A183C416A345}"/>
              </a:ext>
            </a:extLst>
          </p:cNvPr>
          <p:cNvPicPr>
            <a:picLocks noChangeAspect="1"/>
          </p:cNvPicPr>
          <p:nvPr userDrawn="1"/>
        </p:nvPicPr>
        <p:blipFill>
          <a:blip r:embed="rId2"/>
          <a:srcRect/>
          <a:stretch/>
        </p:blipFill>
        <p:spPr>
          <a:xfrm>
            <a:off x="162889" y="144417"/>
            <a:ext cx="615299" cy="508707"/>
          </a:xfrm>
          <a:prstGeom prst="rect">
            <a:avLst/>
          </a:prstGeom>
        </p:spPr>
      </p:pic>
    </p:spTree>
    <p:extLst>
      <p:ext uri="{BB962C8B-B14F-4D97-AF65-F5344CB8AC3E}">
        <p14:creationId xmlns:p14="http://schemas.microsoft.com/office/powerpoint/2010/main" val="527036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overvie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0" y="1762595"/>
            <a:ext cx="9144000" cy="17588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4E8FF457-59FF-4CEB-AC1F-CB6BB78F1168}"/>
              </a:ext>
            </a:extLst>
          </p:cNvPr>
          <p:cNvSpPr>
            <a:spLocks noGrp="1"/>
          </p:cNvSpPr>
          <p:nvPr>
            <p:ph type="pic" sz="quarter" idx="10" hasCustomPrompt="1"/>
          </p:nvPr>
        </p:nvSpPr>
        <p:spPr>
          <a:xfrm>
            <a:off x="5612606" y="352426"/>
            <a:ext cx="3377438" cy="6181125"/>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r>
              <a:rPr lang="en-GB" dirty="0"/>
              <a:t>Add image here</a:t>
            </a:r>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153956" y="924588"/>
            <a:ext cx="5070799" cy="642582"/>
          </a:xfrm>
          <a:prstGeom prst="rect">
            <a:avLst/>
          </a:prstGeom>
        </p:spPr>
        <p:txBody>
          <a:bodyPr>
            <a:noAutofit/>
          </a:bodyPr>
          <a:lstStyle>
            <a:lvl1pPr>
              <a:defRPr sz="3300" b="1">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153955" y="1891912"/>
            <a:ext cx="5027645" cy="15001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key information here</a:t>
            </a:r>
          </a:p>
        </p:txBody>
      </p:sp>
      <p:sp>
        <p:nvSpPr>
          <p:cNvPr id="12" name="Text Placeholder 2">
            <a:extLst>
              <a:ext uri="{FF2B5EF4-FFF2-40B4-BE49-F238E27FC236}">
                <a16:creationId xmlns:a16="http://schemas.microsoft.com/office/drawing/2014/main" id="{2A4EBE11-34F2-4849-B987-39ACC4060670}"/>
              </a:ext>
            </a:extLst>
          </p:cNvPr>
          <p:cNvSpPr>
            <a:spLocks noGrp="1"/>
          </p:cNvSpPr>
          <p:nvPr>
            <p:ph type="body" idx="11" hasCustomPrompt="1"/>
          </p:nvPr>
        </p:nvSpPr>
        <p:spPr>
          <a:xfrm>
            <a:off x="153955" y="3716840"/>
            <a:ext cx="5027645" cy="2816710"/>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pic>
        <p:nvPicPr>
          <p:cNvPr id="13" name="Picture 12">
            <a:extLst>
              <a:ext uri="{FF2B5EF4-FFF2-40B4-BE49-F238E27FC236}">
                <a16:creationId xmlns:a16="http://schemas.microsoft.com/office/drawing/2014/main" id="{38AC85F9-3FEB-446F-977F-A183C416A345}"/>
              </a:ext>
            </a:extLst>
          </p:cNvPr>
          <p:cNvPicPr>
            <a:picLocks noChangeAspect="1"/>
          </p:cNvPicPr>
          <p:nvPr userDrawn="1"/>
        </p:nvPicPr>
        <p:blipFill>
          <a:blip r:embed="rId2"/>
          <a:srcRect/>
          <a:stretch/>
        </p:blipFill>
        <p:spPr>
          <a:xfrm>
            <a:off x="162889" y="144417"/>
            <a:ext cx="615299" cy="508707"/>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AF5D764D-74CE-187E-FE25-AF8B344F14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7813" y="5195258"/>
            <a:ext cx="1293019" cy="1662742"/>
          </a:xfrm>
          <a:prstGeom prst="rect">
            <a:avLst/>
          </a:prstGeom>
        </p:spPr>
      </p:pic>
    </p:spTree>
    <p:extLst>
      <p:ext uri="{BB962C8B-B14F-4D97-AF65-F5344CB8AC3E}">
        <p14:creationId xmlns:p14="http://schemas.microsoft.com/office/powerpoint/2010/main" val="1840489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overvie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0" y="1762595"/>
            <a:ext cx="9144000" cy="17588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4E8FF457-59FF-4CEB-AC1F-CB6BB78F1168}"/>
              </a:ext>
            </a:extLst>
          </p:cNvPr>
          <p:cNvSpPr>
            <a:spLocks noGrp="1"/>
          </p:cNvSpPr>
          <p:nvPr>
            <p:ph type="pic" sz="quarter" idx="10" hasCustomPrompt="1"/>
          </p:nvPr>
        </p:nvSpPr>
        <p:spPr>
          <a:xfrm>
            <a:off x="5612606" y="352426"/>
            <a:ext cx="3377438" cy="6181125"/>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r>
              <a:rPr lang="en-GB" dirty="0"/>
              <a:t>Add image here</a:t>
            </a:r>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153956" y="924588"/>
            <a:ext cx="5070799" cy="642582"/>
          </a:xfrm>
          <a:prstGeom prst="rect">
            <a:avLst/>
          </a:prstGeom>
        </p:spPr>
        <p:txBody>
          <a:bodyPr>
            <a:noAutofit/>
          </a:bodyPr>
          <a:lstStyle>
            <a:lvl1pPr>
              <a:defRPr sz="3300" b="1">
                <a:solidFill>
                  <a:schemeClr val="tx1"/>
                </a:solidFill>
                <a:latin typeface="Arial" panose="020B0604020202020204" pitchFamily="34" charset="0"/>
                <a:cs typeface="Arial" panose="020B0604020202020204" pitchFamily="34" charset="0"/>
              </a:defRPr>
            </a:lvl1pPr>
          </a:lstStyle>
          <a:p>
            <a:r>
              <a:rPr lang="en-US" dirty="0"/>
              <a:t>Title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153955" y="1891912"/>
            <a:ext cx="5027645" cy="15001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key information here</a:t>
            </a:r>
          </a:p>
        </p:txBody>
      </p:sp>
      <p:sp>
        <p:nvSpPr>
          <p:cNvPr id="12" name="Text Placeholder 2">
            <a:extLst>
              <a:ext uri="{FF2B5EF4-FFF2-40B4-BE49-F238E27FC236}">
                <a16:creationId xmlns:a16="http://schemas.microsoft.com/office/drawing/2014/main" id="{2A4EBE11-34F2-4849-B987-39ACC4060670}"/>
              </a:ext>
            </a:extLst>
          </p:cNvPr>
          <p:cNvSpPr>
            <a:spLocks noGrp="1"/>
          </p:cNvSpPr>
          <p:nvPr>
            <p:ph type="body" idx="11" hasCustomPrompt="1"/>
          </p:nvPr>
        </p:nvSpPr>
        <p:spPr>
          <a:xfrm>
            <a:off x="153955" y="3716840"/>
            <a:ext cx="5027645" cy="2816710"/>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pic>
        <p:nvPicPr>
          <p:cNvPr id="13" name="Picture 12">
            <a:extLst>
              <a:ext uri="{FF2B5EF4-FFF2-40B4-BE49-F238E27FC236}">
                <a16:creationId xmlns:a16="http://schemas.microsoft.com/office/drawing/2014/main" id="{38AC85F9-3FEB-446F-977F-A183C416A345}"/>
              </a:ext>
            </a:extLst>
          </p:cNvPr>
          <p:cNvPicPr>
            <a:picLocks noChangeAspect="1"/>
          </p:cNvPicPr>
          <p:nvPr userDrawn="1"/>
        </p:nvPicPr>
        <p:blipFill>
          <a:blip r:embed="rId2"/>
          <a:srcRect/>
          <a:stretch/>
        </p:blipFill>
        <p:spPr>
          <a:xfrm>
            <a:off x="162889" y="144417"/>
            <a:ext cx="615299" cy="508707"/>
          </a:xfrm>
          <a:prstGeom prst="rect">
            <a:avLst/>
          </a:prstGeom>
        </p:spPr>
      </p:pic>
      <p:pic>
        <p:nvPicPr>
          <p:cNvPr id="2" name="Picture 1" descr="A picture containing text, vector graphics&#10;&#10;Description automatically generated">
            <a:extLst>
              <a:ext uri="{FF2B5EF4-FFF2-40B4-BE49-F238E27FC236}">
                <a16:creationId xmlns:a16="http://schemas.microsoft.com/office/drawing/2014/main" id="{E2A119F7-E80A-71F9-570D-C4192FBC1D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6011" y="3374610"/>
            <a:ext cx="1809139" cy="3412917"/>
          </a:xfrm>
          <a:prstGeom prst="rect">
            <a:avLst/>
          </a:prstGeom>
        </p:spPr>
      </p:pic>
    </p:spTree>
    <p:extLst>
      <p:ext uri="{BB962C8B-B14F-4D97-AF65-F5344CB8AC3E}">
        <p14:creationId xmlns:p14="http://schemas.microsoft.com/office/powerpoint/2010/main" val="16790360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o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0" y="228600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4E8FF457-59FF-4CEB-AC1F-CB6BB78F1168}"/>
              </a:ext>
            </a:extLst>
          </p:cNvPr>
          <p:cNvSpPr>
            <a:spLocks noGrp="1"/>
          </p:cNvSpPr>
          <p:nvPr>
            <p:ph type="pic" sz="quarter" idx="10" hasCustomPrompt="1"/>
          </p:nvPr>
        </p:nvSpPr>
        <p:spPr>
          <a:xfrm>
            <a:off x="267891" y="342901"/>
            <a:ext cx="8608219" cy="2945023"/>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r>
              <a:rPr lang="en-GB" dirty="0"/>
              <a:t>Add image here</a:t>
            </a:r>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364332" y="2501786"/>
            <a:ext cx="5216153" cy="642582"/>
          </a:xfrm>
          <a:prstGeom prst="rect">
            <a:avLst/>
          </a:prstGeom>
        </p:spPr>
        <p:txBody>
          <a:bodyPr>
            <a:noAutofit/>
          </a:bodyPr>
          <a:lstStyle>
            <a:lvl1pPr>
              <a:defRPr sz="3600" b="1">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267891" y="3441879"/>
            <a:ext cx="2703909" cy="4489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a:t>
            </a:r>
            <a:r>
              <a:rPr lang="en-US" err="1"/>
              <a:t>subheader</a:t>
            </a:r>
            <a:r>
              <a:rPr lang="en-US"/>
              <a:t> here</a:t>
            </a:r>
          </a:p>
        </p:txBody>
      </p:sp>
      <p:sp>
        <p:nvSpPr>
          <p:cNvPr id="12" name="Text Placeholder 2">
            <a:extLst>
              <a:ext uri="{FF2B5EF4-FFF2-40B4-BE49-F238E27FC236}">
                <a16:creationId xmlns:a16="http://schemas.microsoft.com/office/drawing/2014/main" id="{2A4EBE11-34F2-4849-B987-39ACC4060670}"/>
              </a:ext>
            </a:extLst>
          </p:cNvPr>
          <p:cNvSpPr>
            <a:spLocks noGrp="1"/>
          </p:cNvSpPr>
          <p:nvPr>
            <p:ph type="body" idx="11" hasCustomPrompt="1"/>
          </p:nvPr>
        </p:nvSpPr>
        <p:spPr>
          <a:xfrm>
            <a:off x="267891" y="3953200"/>
            <a:ext cx="2703909" cy="2561901"/>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sp>
        <p:nvSpPr>
          <p:cNvPr id="8" name="Text Placeholder 2">
            <a:extLst>
              <a:ext uri="{FF2B5EF4-FFF2-40B4-BE49-F238E27FC236}">
                <a16:creationId xmlns:a16="http://schemas.microsoft.com/office/drawing/2014/main" id="{9CCB362B-8309-4A32-8D77-4E094F0135B9}"/>
              </a:ext>
            </a:extLst>
          </p:cNvPr>
          <p:cNvSpPr>
            <a:spLocks noGrp="1"/>
          </p:cNvSpPr>
          <p:nvPr>
            <p:ph type="body" idx="12" hasCustomPrompt="1"/>
          </p:nvPr>
        </p:nvSpPr>
        <p:spPr>
          <a:xfrm>
            <a:off x="6172200" y="3429001"/>
            <a:ext cx="2703909" cy="4489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a:t>
            </a:r>
            <a:r>
              <a:rPr lang="en-US" dirty="0" err="1"/>
              <a:t>subheader</a:t>
            </a:r>
            <a:r>
              <a:rPr lang="en-US" dirty="0"/>
              <a:t> here</a:t>
            </a:r>
          </a:p>
        </p:txBody>
      </p:sp>
      <p:sp>
        <p:nvSpPr>
          <p:cNvPr id="13" name="Text Placeholder 2">
            <a:extLst>
              <a:ext uri="{FF2B5EF4-FFF2-40B4-BE49-F238E27FC236}">
                <a16:creationId xmlns:a16="http://schemas.microsoft.com/office/drawing/2014/main" id="{A0EA0014-949A-4393-875F-2E5E5F001593}"/>
              </a:ext>
            </a:extLst>
          </p:cNvPr>
          <p:cNvSpPr>
            <a:spLocks noGrp="1"/>
          </p:cNvSpPr>
          <p:nvPr>
            <p:ph type="body" idx="13" hasCustomPrompt="1"/>
          </p:nvPr>
        </p:nvSpPr>
        <p:spPr>
          <a:xfrm>
            <a:off x="6172200" y="3966078"/>
            <a:ext cx="2703909" cy="2561901"/>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sp>
        <p:nvSpPr>
          <p:cNvPr id="14" name="Text Placeholder 2">
            <a:extLst>
              <a:ext uri="{FF2B5EF4-FFF2-40B4-BE49-F238E27FC236}">
                <a16:creationId xmlns:a16="http://schemas.microsoft.com/office/drawing/2014/main" id="{B6A6D490-5D26-4F24-95AE-324B9B94BD91}"/>
              </a:ext>
            </a:extLst>
          </p:cNvPr>
          <p:cNvSpPr>
            <a:spLocks noGrp="1"/>
          </p:cNvSpPr>
          <p:nvPr>
            <p:ph type="body" idx="14" hasCustomPrompt="1"/>
          </p:nvPr>
        </p:nvSpPr>
        <p:spPr>
          <a:xfrm>
            <a:off x="3220046" y="3441879"/>
            <a:ext cx="2703909" cy="4489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a:t>
            </a:r>
            <a:r>
              <a:rPr lang="en-US" dirty="0" err="1"/>
              <a:t>subheader</a:t>
            </a:r>
            <a:r>
              <a:rPr lang="en-US" dirty="0"/>
              <a:t> here</a:t>
            </a:r>
          </a:p>
        </p:txBody>
      </p:sp>
      <p:sp>
        <p:nvSpPr>
          <p:cNvPr id="15" name="Text Placeholder 2">
            <a:extLst>
              <a:ext uri="{FF2B5EF4-FFF2-40B4-BE49-F238E27FC236}">
                <a16:creationId xmlns:a16="http://schemas.microsoft.com/office/drawing/2014/main" id="{735E6EDF-C878-4599-8E82-14E7EECBC7A2}"/>
              </a:ext>
            </a:extLst>
          </p:cNvPr>
          <p:cNvSpPr>
            <a:spLocks noGrp="1"/>
          </p:cNvSpPr>
          <p:nvPr>
            <p:ph type="body" idx="15" hasCustomPrompt="1"/>
          </p:nvPr>
        </p:nvSpPr>
        <p:spPr>
          <a:xfrm>
            <a:off x="3220047" y="3966078"/>
            <a:ext cx="2703908" cy="2549023"/>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other information here</a:t>
            </a:r>
          </a:p>
        </p:txBody>
      </p:sp>
    </p:spTree>
    <p:extLst>
      <p:ext uri="{BB962C8B-B14F-4D97-AF65-F5344CB8AC3E}">
        <p14:creationId xmlns:p14="http://schemas.microsoft.com/office/powerpoint/2010/main" val="17377989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hree colo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0" y="228600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icture Placeholder 8">
            <a:extLst>
              <a:ext uri="{FF2B5EF4-FFF2-40B4-BE49-F238E27FC236}">
                <a16:creationId xmlns:a16="http://schemas.microsoft.com/office/drawing/2014/main" id="{4E8FF457-59FF-4CEB-AC1F-CB6BB78F1168}"/>
              </a:ext>
            </a:extLst>
          </p:cNvPr>
          <p:cNvSpPr>
            <a:spLocks noGrp="1"/>
          </p:cNvSpPr>
          <p:nvPr>
            <p:ph type="pic" sz="quarter" idx="10" hasCustomPrompt="1"/>
          </p:nvPr>
        </p:nvSpPr>
        <p:spPr>
          <a:xfrm>
            <a:off x="267891" y="342901"/>
            <a:ext cx="8608219" cy="2945023"/>
          </a:xfrm>
          <a:prstGeom prst="rect">
            <a:avLst/>
          </a:prstGeom>
        </p:spPr>
        <p:txBody>
          <a:bodyPr/>
          <a:lstStyle>
            <a:lvl1pPr marL="0" indent="0">
              <a:buNone/>
              <a:defRPr>
                <a:solidFill>
                  <a:schemeClr val="tx1"/>
                </a:solidFill>
                <a:latin typeface="Arial" panose="020B0604020202020204" pitchFamily="34" charset="0"/>
                <a:cs typeface="Arial" panose="020B0604020202020204" pitchFamily="34" charset="0"/>
              </a:defRPr>
            </a:lvl1pPr>
          </a:lstStyle>
          <a:p>
            <a:r>
              <a:rPr lang="en-GB" dirty="0"/>
              <a:t>Add image here</a:t>
            </a:r>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364332" y="2501786"/>
            <a:ext cx="5216153" cy="642582"/>
          </a:xfrm>
          <a:prstGeom prst="rect">
            <a:avLst/>
          </a:prstGeom>
        </p:spPr>
        <p:txBody>
          <a:bodyPr>
            <a:noAutofit/>
          </a:bodyPr>
          <a:lstStyle>
            <a:lvl1pPr>
              <a:defRPr sz="3600" b="1">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267891" y="3441879"/>
            <a:ext cx="2703909" cy="4489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a:t>
            </a:r>
            <a:r>
              <a:rPr lang="en-US" dirty="0" err="1"/>
              <a:t>subheader</a:t>
            </a:r>
            <a:r>
              <a:rPr lang="en-US" dirty="0"/>
              <a:t> here</a:t>
            </a:r>
          </a:p>
        </p:txBody>
      </p:sp>
      <p:sp>
        <p:nvSpPr>
          <p:cNvPr id="12" name="Text Placeholder 2">
            <a:extLst>
              <a:ext uri="{FF2B5EF4-FFF2-40B4-BE49-F238E27FC236}">
                <a16:creationId xmlns:a16="http://schemas.microsoft.com/office/drawing/2014/main" id="{2A4EBE11-34F2-4849-B987-39ACC4060670}"/>
              </a:ext>
            </a:extLst>
          </p:cNvPr>
          <p:cNvSpPr>
            <a:spLocks noGrp="1"/>
          </p:cNvSpPr>
          <p:nvPr>
            <p:ph type="body" idx="11" hasCustomPrompt="1"/>
          </p:nvPr>
        </p:nvSpPr>
        <p:spPr>
          <a:xfrm>
            <a:off x="267892" y="3953200"/>
            <a:ext cx="2703908" cy="2561901"/>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Icons could be used to make             a visual connection to your         content – download these from       the ‘Icons and Illustrations’ page in the Communication Toolkit.</a:t>
            </a:r>
          </a:p>
        </p:txBody>
      </p:sp>
      <p:sp>
        <p:nvSpPr>
          <p:cNvPr id="8" name="Text Placeholder 2">
            <a:extLst>
              <a:ext uri="{FF2B5EF4-FFF2-40B4-BE49-F238E27FC236}">
                <a16:creationId xmlns:a16="http://schemas.microsoft.com/office/drawing/2014/main" id="{9CCB362B-8309-4A32-8D77-4E094F0135B9}"/>
              </a:ext>
            </a:extLst>
          </p:cNvPr>
          <p:cNvSpPr>
            <a:spLocks noGrp="1"/>
          </p:cNvSpPr>
          <p:nvPr>
            <p:ph type="body" idx="12" hasCustomPrompt="1"/>
          </p:nvPr>
        </p:nvSpPr>
        <p:spPr>
          <a:xfrm>
            <a:off x="6172200" y="3429001"/>
            <a:ext cx="2703909" cy="4489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a:t>
            </a:r>
            <a:r>
              <a:rPr lang="en-US" dirty="0" err="1"/>
              <a:t>subheader</a:t>
            </a:r>
            <a:r>
              <a:rPr lang="en-US" dirty="0"/>
              <a:t> here</a:t>
            </a:r>
          </a:p>
        </p:txBody>
      </p:sp>
      <p:sp>
        <p:nvSpPr>
          <p:cNvPr id="13" name="Text Placeholder 2">
            <a:extLst>
              <a:ext uri="{FF2B5EF4-FFF2-40B4-BE49-F238E27FC236}">
                <a16:creationId xmlns:a16="http://schemas.microsoft.com/office/drawing/2014/main" id="{A0EA0014-949A-4393-875F-2E5E5F001593}"/>
              </a:ext>
            </a:extLst>
          </p:cNvPr>
          <p:cNvSpPr>
            <a:spLocks noGrp="1"/>
          </p:cNvSpPr>
          <p:nvPr>
            <p:ph type="body" idx="13" hasCustomPrompt="1"/>
          </p:nvPr>
        </p:nvSpPr>
        <p:spPr>
          <a:xfrm>
            <a:off x="6172200" y="3966078"/>
            <a:ext cx="2703909" cy="2561901"/>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sp>
        <p:nvSpPr>
          <p:cNvPr id="14" name="Text Placeholder 2">
            <a:extLst>
              <a:ext uri="{FF2B5EF4-FFF2-40B4-BE49-F238E27FC236}">
                <a16:creationId xmlns:a16="http://schemas.microsoft.com/office/drawing/2014/main" id="{B6A6D490-5D26-4F24-95AE-324B9B94BD91}"/>
              </a:ext>
            </a:extLst>
          </p:cNvPr>
          <p:cNvSpPr>
            <a:spLocks noGrp="1"/>
          </p:cNvSpPr>
          <p:nvPr>
            <p:ph type="body" idx="14" hasCustomPrompt="1"/>
          </p:nvPr>
        </p:nvSpPr>
        <p:spPr>
          <a:xfrm>
            <a:off x="3220046" y="3441879"/>
            <a:ext cx="2703909" cy="448987"/>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a:t>
            </a:r>
            <a:r>
              <a:rPr lang="en-US" dirty="0" err="1"/>
              <a:t>subheader</a:t>
            </a:r>
            <a:r>
              <a:rPr lang="en-US" dirty="0"/>
              <a:t> here</a:t>
            </a:r>
          </a:p>
        </p:txBody>
      </p:sp>
      <p:sp>
        <p:nvSpPr>
          <p:cNvPr id="15" name="Text Placeholder 2">
            <a:extLst>
              <a:ext uri="{FF2B5EF4-FFF2-40B4-BE49-F238E27FC236}">
                <a16:creationId xmlns:a16="http://schemas.microsoft.com/office/drawing/2014/main" id="{735E6EDF-C878-4599-8E82-14E7EECBC7A2}"/>
              </a:ext>
            </a:extLst>
          </p:cNvPr>
          <p:cNvSpPr>
            <a:spLocks noGrp="1"/>
          </p:cNvSpPr>
          <p:nvPr>
            <p:ph type="body" idx="15" hasCustomPrompt="1"/>
          </p:nvPr>
        </p:nvSpPr>
        <p:spPr>
          <a:xfrm>
            <a:off x="3220047" y="3966078"/>
            <a:ext cx="2703908" cy="2549023"/>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other information here</a:t>
            </a:r>
          </a:p>
        </p:txBody>
      </p:sp>
    </p:spTree>
    <p:extLst>
      <p:ext uri="{BB962C8B-B14F-4D97-AF65-F5344CB8AC3E}">
        <p14:creationId xmlns:p14="http://schemas.microsoft.com/office/powerpoint/2010/main" val="3706061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5612607" y="0"/>
            <a:ext cx="353139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162889" y="924588"/>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5787314" y="924589"/>
            <a:ext cx="3202732" cy="642582"/>
          </a:xfrm>
          <a:prstGeom prst="rect">
            <a:avLst/>
          </a:prstGeo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subheading here</a:t>
            </a:r>
          </a:p>
        </p:txBody>
      </p:sp>
      <p:sp>
        <p:nvSpPr>
          <p:cNvPr id="12" name="Text Placeholder 2">
            <a:extLst>
              <a:ext uri="{FF2B5EF4-FFF2-40B4-BE49-F238E27FC236}">
                <a16:creationId xmlns:a16="http://schemas.microsoft.com/office/drawing/2014/main" id="{2A4EBE11-34F2-4849-B987-39ACC4060670}"/>
              </a:ext>
            </a:extLst>
          </p:cNvPr>
          <p:cNvSpPr>
            <a:spLocks noGrp="1"/>
          </p:cNvSpPr>
          <p:nvPr>
            <p:ph type="body" idx="11" hasCustomPrompt="1"/>
          </p:nvPr>
        </p:nvSpPr>
        <p:spPr>
          <a:xfrm>
            <a:off x="5787314" y="1787736"/>
            <a:ext cx="3202732" cy="4809006"/>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information here</a:t>
            </a:r>
          </a:p>
        </p:txBody>
      </p:sp>
      <p:sp>
        <p:nvSpPr>
          <p:cNvPr id="3" name="Chart Placeholder 2">
            <a:extLst>
              <a:ext uri="{FF2B5EF4-FFF2-40B4-BE49-F238E27FC236}">
                <a16:creationId xmlns:a16="http://schemas.microsoft.com/office/drawing/2014/main" id="{D650705D-42F7-457C-A79A-FDFE63795AEC}"/>
              </a:ext>
            </a:extLst>
          </p:cNvPr>
          <p:cNvSpPr>
            <a:spLocks noGrp="1"/>
          </p:cNvSpPr>
          <p:nvPr>
            <p:ph type="chart" sz="quarter" idx="12"/>
          </p:nvPr>
        </p:nvSpPr>
        <p:spPr>
          <a:xfrm>
            <a:off x="153955" y="1809150"/>
            <a:ext cx="5027645" cy="4787592"/>
          </a:xfrm>
          <a:prstGeom prst="rect">
            <a:avLst/>
          </a:prstGeom>
        </p:spPr>
        <p:txBody>
          <a:bodyPr/>
          <a:lstStyle/>
          <a:p>
            <a:endParaRPr lang="en-GB" dirty="0"/>
          </a:p>
        </p:txBody>
      </p:sp>
      <p:pic>
        <p:nvPicPr>
          <p:cNvPr id="13" name="Picture 12">
            <a:extLst>
              <a:ext uri="{FF2B5EF4-FFF2-40B4-BE49-F238E27FC236}">
                <a16:creationId xmlns:a16="http://schemas.microsoft.com/office/drawing/2014/main" id="{EEDD0B96-F289-4449-9EC0-84BAEA1B7834}"/>
              </a:ext>
            </a:extLst>
          </p:cNvPr>
          <p:cNvPicPr>
            <a:picLocks noChangeAspect="1"/>
          </p:cNvPicPr>
          <p:nvPr userDrawn="1"/>
        </p:nvPicPr>
        <p:blipFill>
          <a:blip r:embed="rId2"/>
          <a:srcRect/>
          <a:stretch/>
        </p:blipFill>
        <p:spPr>
          <a:xfrm>
            <a:off x="162889" y="144417"/>
            <a:ext cx="615299" cy="508707"/>
          </a:xfrm>
          <a:prstGeom prst="rect">
            <a:avLst/>
          </a:prstGeom>
        </p:spPr>
      </p:pic>
    </p:spTree>
    <p:extLst>
      <p:ext uri="{BB962C8B-B14F-4D97-AF65-F5344CB8AC3E}">
        <p14:creationId xmlns:p14="http://schemas.microsoft.com/office/powerpoint/2010/main" val="145363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5612607" y="0"/>
            <a:ext cx="353139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162889" y="924588"/>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5787314" y="924589"/>
            <a:ext cx="3202732" cy="642582"/>
          </a:xfrm>
          <a:prstGeom prst="rect">
            <a:avLst/>
          </a:prstGeo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subheading here</a:t>
            </a:r>
          </a:p>
        </p:txBody>
      </p:sp>
      <p:sp>
        <p:nvSpPr>
          <p:cNvPr id="12" name="Text Placeholder 2">
            <a:extLst>
              <a:ext uri="{FF2B5EF4-FFF2-40B4-BE49-F238E27FC236}">
                <a16:creationId xmlns:a16="http://schemas.microsoft.com/office/drawing/2014/main" id="{2A4EBE11-34F2-4849-B987-39ACC4060670}"/>
              </a:ext>
            </a:extLst>
          </p:cNvPr>
          <p:cNvSpPr>
            <a:spLocks noGrp="1"/>
          </p:cNvSpPr>
          <p:nvPr>
            <p:ph type="body" idx="11" hasCustomPrompt="1"/>
          </p:nvPr>
        </p:nvSpPr>
        <p:spPr>
          <a:xfrm>
            <a:off x="5787314" y="1787736"/>
            <a:ext cx="3202732" cy="4809006"/>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information here</a:t>
            </a:r>
          </a:p>
        </p:txBody>
      </p:sp>
      <p:sp>
        <p:nvSpPr>
          <p:cNvPr id="3" name="Chart Placeholder 2">
            <a:extLst>
              <a:ext uri="{FF2B5EF4-FFF2-40B4-BE49-F238E27FC236}">
                <a16:creationId xmlns:a16="http://schemas.microsoft.com/office/drawing/2014/main" id="{D650705D-42F7-457C-A79A-FDFE63795AEC}"/>
              </a:ext>
            </a:extLst>
          </p:cNvPr>
          <p:cNvSpPr>
            <a:spLocks noGrp="1"/>
          </p:cNvSpPr>
          <p:nvPr>
            <p:ph type="chart" sz="quarter" idx="12"/>
          </p:nvPr>
        </p:nvSpPr>
        <p:spPr>
          <a:xfrm>
            <a:off x="153955" y="1809150"/>
            <a:ext cx="5027645" cy="4787592"/>
          </a:xfrm>
          <a:prstGeom prst="rect">
            <a:avLst/>
          </a:prstGeom>
        </p:spPr>
        <p:txBody>
          <a:bodyPr/>
          <a:lstStyle/>
          <a:p>
            <a:endParaRPr lang="en-GB" dirty="0"/>
          </a:p>
        </p:txBody>
      </p:sp>
      <p:pic>
        <p:nvPicPr>
          <p:cNvPr id="13" name="Picture 12">
            <a:extLst>
              <a:ext uri="{FF2B5EF4-FFF2-40B4-BE49-F238E27FC236}">
                <a16:creationId xmlns:a16="http://schemas.microsoft.com/office/drawing/2014/main" id="{EEDD0B96-F289-4449-9EC0-84BAEA1B7834}"/>
              </a:ext>
            </a:extLst>
          </p:cNvPr>
          <p:cNvPicPr>
            <a:picLocks noChangeAspect="1"/>
          </p:cNvPicPr>
          <p:nvPr userDrawn="1"/>
        </p:nvPicPr>
        <p:blipFill>
          <a:blip r:embed="rId2"/>
          <a:srcRect/>
          <a:stretch/>
        </p:blipFill>
        <p:spPr>
          <a:xfrm>
            <a:off x="162889" y="144417"/>
            <a:ext cx="615299" cy="508707"/>
          </a:xfrm>
          <a:prstGeom prst="rect">
            <a:avLst/>
          </a:prstGeom>
        </p:spPr>
      </p:pic>
      <p:pic>
        <p:nvPicPr>
          <p:cNvPr id="4" name="Picture 3" descr="Icon&#10;&#10;Description automatically generated">
            <a:extLst>
              <a:ext uri="{FF2B5EF4-FFF2-40B4-BE49-F238E27FC236}">
                <a16:creationId xmlns:a16="http://schemas.microsoft.com/office/drawing/2014/main" id="{A395C7FE-FF08-FF62-FE28-0F0262F6B3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0069" y="3343275"/>
            <a:ext cx="718583" cy="3361372"/>
          </a:xfrm>
          <a:prstGeom prst="rect">
            <a:avLst/>
          </a:prstGeom>
        </p:spPr>
      </p:pic>
    </p:spTree>
    <p:extLst>
      <p:ext uri="{BB962C8B-B14F-4D97-AF65-F5344CB8AC3E}">
        <p14:creationId xmlns:p14="http://schemas.microsoft.com/office/powerpoint/2010/main" val="1166367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25721-A5BA-4EAB-B50A-42F84EE9853B}"/>
              </a:ext>
            </a:extLst>
          </p:cNvPr>
          <p:cNvSpPr/>
          <p:nvPr userDrawn="1"/>
        </p:nvSpPr>
        <p:spPr>
          <a:xfrm>
            <a:off x="5612607" y="0"/>
            <a:ext cx="353139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itle 1">
            <a:extLst>
              <a:ext uri="{FF2B5EF4-FFF2-40B4-BE49-F238E27FC236}">
                <a16:creationId xmlns:a16="http://schemas.microsoft.com/office/drawing/2014/main" id="{598271ED-E6AA-4956-B57C-B26B402F0058}"/>
              </a:ext>
            </a:extLst>
          </p:cNvPr>
          <p:cNvSpPr>
            <a:spLocks noGrp="1"/>
          </p:cNvSpPr>
          <p:nvPr>
            <p:ph type="title" hasCustomPrompt="1"/>
          </p:nvPr>
        </p:nvSpPr>
        <p:spPr>
          <a:xfrm>
            <a:off x="162889" y="924588"/>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11" name="Text Placeholder 2">
            <a:extLst>
              <a:ext uri="{FF2B5EF4-FFF2-40B4-BE49-F238E27FC236}">
                <a16:creationId xmlns:a16="http://schemas.microsoft.com/office/drawing/2014/main" id="{501373EF-04BB-44AF-8BA7-75A7C0D0CF32}"/>
              </a:ext>
            </a:extLst>
          </p:cNvPr>
          <p:cNvSpPr>
            <a:spLocks noGrp="1"/>
          </p:cNvSpPr>
          <p:nvPr>
            <p:ph type="body" idx="1" hasCustomPrompt="1"/>
          </p:nvPr>
        </p:nvSpPr>
        <p:spPr>
          <a:xfrm>
            <a:off x="5787314" y="924589"/>
            <a:ext cx="3202732" cy="642582"/>
          </a:xfrm>
          <a:prstGeom prst="rect">
            <a:avLst/>
          </a:prstGeom>
        </p:spPr>
        <p:txBody>
          <a:bodyPr>
            <a:normAutofit/>
          </a:bodyPr>
          <a:lstStyle>
            <a:lvl1pPr marL="0" indent="0">
              <a:buNone/>
              <a:defRPr sz="18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subheading here</a:t>
            </a:r>
          </a:p>
        </p:txBody>
      </p:sp>
      <p:sp>
        <p:nvSpPr>
          <p:cNvPr id="12" name="Text Placeholder 2">
            <a:extLst>
              <a:ext uri="{FF2B5EF4-FFF2-40B4-BE49-F238E27FC236}">
                <a16:creationId xmlns:a16="http://schemas.microsoft.com/office/drawing/2014/main" id="{2A4EBE11-34F2-4849-B987-39ACC4060670}"/>
              </a:ext>
            </a:extLst>
          </p:cNvPr>
          <p:cNvSpPr>
            <a:spLocks noGrp="1"/>
          </p:cNvSpPr>
          <p:nvPr>
            <p:ph type="body" idx="11" hasCustomPrompt="1"/>
          </p:nvPr>
        </p:nvSpPr>
        <p:spPr>
          <a:xfrm>
            <a:off x="5787314" y="1787736"/>
            <a:ext cx="3202732" cy="4809006"/>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information here</a:t>
            </a:r>
          </a:p>
        </p:txBody>
      </p:sp>
      <p:sp>
        <p:nvSpPr>
          <p:cNvPr id="3" name="Chart Placeholder 2">
            <a:extLst>
              <a:ext uri="{FF2B5EF4-FFF2-40B4-BE49-F238E27FC236}">
                <a16:creationId xmlns:a16="http://schemas.microsoft.com/office/drawing/2014/main" id="{D650705D-42F7-457C-A79A-FDFE63795AEC}"/>
              </a:ext>
            </a:extLst>
          </p:cNvPr>
          <p:cNvSpPr>
            <a:spLocks noGrp="1"/>
          </p:cNvSpPr>
          <p:nvPr>
            <p:ph type="chart" sz="quarter" idx="12"/>
          </p:nvPr>
        </p:nvSpPr>
        <p:spPr>
          <a:xfrm>
            <a:off x="153955" y="1809150"/>
            <a:ext cx="5027645" cy="4787592"/>
          </a:xfrm>
          <a:prstGeom prst="rect">
            <a:avLst/>
          </a:prstGeom>
        </p:spPr>
        <p:txBody>
          <a:bodyPr/>
          <a:lstStyle/>
          <a:p>
            <a:endParaRPr lang="en-GB" dirty="0"/>
          </a:p>
        </p:txBody>
      </p:sp>
      <p:pic>
        <p:nvPicPr>
          <p:cNvPr id="13" name="Picture 12">
            <a:extLst>
              <a:ext uri="{FF2B5EF4-FFF2-40B4-BE49-F238E27FC236}">
                <a16:creationId xmlns:a16="http://schemas.microsoft.com/office/drawing/2014/main" id="{EEDD0B96-F289-4449-9EC0-84BAEA1B7834}"/>
              </a:ext>
            </a:extLst>
          </p:cNvPr>
          <p:cNvPicPr>
            <a:picLocks noChangeAspect="1"/>
          </p:cNvPicPr>
          <p:nvPr userDrawn="1"/>
        </p:nvPicPr>
        <p:blipFill>
          <a:blip r:embed="rId2"/>
          <a:srcRect/>
          <a:stretch/>
        </p:blipFill>
        <p:spPr>
          <a:xfrm>
            <a:off x="162889" y="144417"/>
            <a:ext cx="615299" cy="508707"/>
          </a:xfrm>
          <a:prstGeom prst="rect">
            <a:avLst/>
          </a:prstGeom>
        </p:spPr>
      </p:pic>
      <p:pic>
        <p:nvPicPr>
          <p:cNvPr id="5" name="Picture 4" descr="Diagram&#10;&#10;Description automatically generated">
            <a:extLst>
              <a:ext uri="{FF2B5EF4-FFF2-40B4-BE49-F238E27FC236}">
                <a16:creationId xmlns:a16="http://schemas.microsoft.com/office/drawing/2014/main" id="{C3413EE1-9000-A1AD-22BF-6611CCB27B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0971" y="5017004"/>
            <a:ext cx="2962576" cy="1840997"/>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403DE613-1A4D-E2DD-B7B5-A83E399528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21105" y="5946450"/>
            <a:ext cx="708860" cy="911550"/>
          </a:xfrm>
          <a:prstGeom prst="rect">
            <a:avLst/>
          </a:prstGeom>
        </p:spPr>
      </p:pic>
    </p:spTree>
    <p:extLst>
      <p:ext uri="{BB962C8B-B14F-4D97-AF65-F5344CB8AC3E}">
        <p14:creationId xmlns:p14="http://schemas.microsoft.com/office/powerpoint/2010/main" val="2887997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ree equal text boxe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8F647C0-9126-4868-9758-3374C82B3BA7}"/>
              </a:ext>
            </a:extLst>
          </p:cNvPr>
          <p:cNvSpPr>
            <a:spLocks noGrp="1"/>
          </p:cNvSpPr>
          <p:nvPr>
            <p:ph type="title" hasCustomPrompt="1"/>
          </p:nvPr>
        </p:nvSpPr>
        <p:spPr>
          <a:xfrm>
            <a:off x="162889" y="913013"/>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9" name="Text Placeholder 2">
            <a:extLst>
              <a:ext uri="{FF2B5EF4-FFF2-40B4-BE49-F238E27FC236}">
                <a16:creationId xmlns:a16="http://schemas.microsoft.com/office/drawing/2014/main" id="{08ACE63D-00A3-4D3E-B8F2-E468819B1FE1}"/>
              </a:ext>
            </a:extLst>
          </p:cNvPr>
          <p:cNvSpPr>
            <a:spLocks noGrp="1"/>
          </p:cNvSpPr>
          <p:nvPr>
            <p:ph type="body" idx="11" hasCustomPrompt="1"/>
          </p:nvPr>
        </p:nvSpPr>
        <p:spPr>
          <a:xfrm>
            <a:off x="3173135" y="1751019"/>
            <a:ext cx="2797731" cy="429451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sp>
        <p:nvSpPr>
          <p:cNvPr id="5" name="Text Placeholder 2">
            <a:extLst>
              <a:ext uri="{FF2B5EF4-FFF2-40B4-BE49-F238E27FC236}">
                <a16:creationId xmlns:a16="http://schemas.microsoft.com/office/drawing/2014/main" id="{D0E04C7F-19C6-4D81-A26A-2C85ED9F01EC}"/>
              </a:ext>
            </a:extLst>
          </p:cNvPr>
          <p:cNvSpPr>
            <a:spLocks noGrp="1"/>
          </p:cNvSpPr>
          <p:nvPr>
            <p:ph type="body" idx="12" hasCustomPrompt="1"/>
          </p:nvPr>
        </p:nvSpPr>
        <p:spPr>
          <a:xfrm>
            <a:off x="6183382" y="1751019"/>
            <a:ext cx="2797731" cy="429451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other information here</a:t>
            </a:r>
          </a:p>
        </p:txBody>
      </p:sp>
      <p:pic>
        <p:nvPicPr>
          <p:cNvPr id="8" name="Picture 7">
            <a:extLst>
              <a:ext uri="{FF2B5EF4-FFF2-40B4-BE49-F238E27FC236}">
                <a16:creationId xmlns:a16="http://schemas.microsoft.com/office/drawing/2014/main" id="{6CF29FF0-AE5F-4194-86DC-9F0D6AC09B71}"/>
              </a:ext>
            </a:extLst>
          </p:cNvPr>
          <p:cNvPicPr>
            <a:picLocks noChangeAspect="1"/>
          </p:cNvPicPr>
          <p:nvPr userDrawn="1"/>
        </p:nvPicPr>
        <p:blipFill>
          <a:blip r:embed="rId2"/>
          <a:srcRect/>
          <a:stretch/>
        </p:blipFill>
        <p:spPr>
          <a:xfrm>
            <a:off x="162889" y="144417"/>
            <a:ext cx="615299" cy="508707"/>
          </a:xfrm>
          <a:prstGeom prst="rect">
            <a:avLst/>
          </a:prstGeom>
        </p:spPr>
      </p:pic>
      <p:sp>
        <p:nvSpPr>
          <p:cNvPr id="10" name="Text Placeholder 2">
            <a:extLst>
              <a:ext uri="{FF2B5EF4-FFF2-40B4-BE49-F238E27FC236}">
                <a16:creationId xmlns:a16="http://schemas.microsoft.com/office/drawing/2014/main" id="{041898D8-075B-4986-BFC7-D8A7215A91AA}"/>
              </a:ext>
            </a:extLst>
          </p:cNvPr>
          <p:cNvSpPr>
            <a:spLocks noGrp="1"/>
          </p:cNvSpPr>
          <p:nvPr>
            <p:ph type="body" idx="13" hasCustomPrompt="1"/>
          </p:nvPr>
        </p:nvSpPr>
        <p:spPr>
          <a:xfrm>
            <a:off x="162889" y="1751019"/>
            <a:ext cx="2797731" cy="429451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other information here</a:t>
            </a:r>
          </a:p>
        </p:txBody>
      </p:sp>
    </p:spTree>
    <p:extLst>
      <p:ext uri="{BB962C8B-B14F-4D97-AF65-F5344CB8AC3E}">
        <p14:creationId xmlns:p14="http://schemas.microsoft.com/office/powerpoint/2010/main" val="21356352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hree equal text boxe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8F647C0-9126-4868-9758-3374C82B3BA7}"/>
              </a:ext>
            </a:extLst>
          </p:cNvPr>
          <p:cNvSpPr>
            <a:spLocks noGrp="1"/>
          </p:cNvSpPr>
          <p:nvPr>
            <p:ph type="title" hasCustomPrompt="1"/>
          </p:nvPr>
        </p:nvSpPr>
        <p:spPr>
          <a:xfrm>
            <a:off x="162889" y="913013"/>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9" name="Text Placeholder 2">
            <a:extLst>
              <a:ext uri="{FF2B5EF4-FFF2-40B4-BE49-F238E27FC236}">
                <a16:creationId xmlns:a16="http://schemas.microsoft.com/office/drawing/2014/main" id="{08ACE63D-00A3-4D3E-B8F2-E468819B1FE1}"/>
              </a:ext>
            </a:extLst>
          </p:cNvPr>
          <p:cNvSpPr>
            <a:spLocks noGrp="1"/>
          </p:cNvSpPr>
          <p:nvPr>
            <p:ph type="body" idx="11" hasCustomPrompt="1"/>
          </p:nvPr>
        </p:nvSpPr>
        <p:spPr>
          <a:xfrm>
            <a:off x="3173135" y="1751019"/>
            <a:ext cx="2797731" cy="429451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sp>
        <p:nvSpPr>
          <p:cNvPr id="5" name="Text Placeholder 2">
            <a:extLst>
              <a:ext uri="{FF2B5EF4-FFF2-40B4-BE49-F238E27FC236}">
                <a16:creationId xmlns:a16="http://schemas.microsoft.com/office/drawing/2014/main" id="{D0E04C7F-19C6-4D81-A26A-2C85ED9F01EC}"/>
              </a:ext>
            </a:extLst>
          </p:cNvPr>
          <p:cNvSpPr>
            <a:spLocks noGrp="1"/>
          </p:cNvSpPr>
          <p:nvPr>
            <p:ph type="body" idx="12" hasCustomPrompt="1"/>
          </p:nvPr>
        </p:nvSpPr>
        <p:spPr>
          <a:xfrm>
            <a:off x="6183382" y="1751019"/>
            <a:ext cx="2797731" cy="429451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other information here</a:t>
            </a:r>
          </a:p>
        </p:txBody>
      </p:sp>
      <p:pic>
        <p:nvPicPr>
          <p:cNvPr id="8" name="Picture 7">
            <a:extLst>
              <a:ext uri="{FF2B5EF4-FFF2-40B4-BE49-F238E27FC236}">
                <a16:creationId xmlns:a16="http://schemas.microsoft.com/office/drawing/2014/main" id="{6CF29FF0-AE5F-4194-86DC-9F0D6AC09B71}"/>
              </a:ext>
            </a:extLst>
          </p:cNvPr>
          <p:cNvPicPr>
            <a:picLocks noChangeAspect="1"/>
          </p:cNvPicPr>
          <p:nvPr userDrawn="1"/>
        </p:nvPicPr>
        <p:blipFill>
          <a:blip r:embed="rId2"/>
          <a:srcRect/>
          <a:stretch/>
        </p:blipFill>
        <p:spPr>
          <a:xfrm>
            <a:off x="162889" y="144417"/>
            <a:ext cx="615299" cy="508707"/>
          </a:xfrm>
          <a:prstGeom prst="rect">
            <a:avLst/>
          </a:prstGeom>
        </p:spPr>
      </p:pic>
      <p:sp>
        <p:nvSpPr>
          <p:cNvPr id="10" name="Text Placeholder 2">
            <a:extLst>
              <a:ext uri="{FF2B5EF4-FFF2-40B4-BE49-F238E27FC236}">
                <a16:creationId xmlns:a16="http://schemas.microsoft.com/office/drawing/2014/main" id="{041898D8-075B-4986-BFC7-D8A7215A91AA}"/>
              </a:ext>
            </a:extLst>
          </p:cNvPr>
          <p:cNvSpPr>
            <a:spLocks noGrp="1"/>
          </p:cNvSpPr>
          <p:nvPr>
            <p:ph type="body" idx="13" hasCustomPrompt="1"/>
          </p:nvPr>
        </p:nvSpPr>
        <p:spPr>
          <a:xfrm>
            <a:off x="162889" y="1751019"/>
            <a:ext cx="2797731" cy="429451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other information here</a:t>
            </a:r>
          </a:p>
        </p:txBody>
      </p:sp>
      <p:pic>
        <p:nvPicPr>
          <p:cNvPr id="3" name="Picture 2" descr="Graphical user interface&#10;&#10;Description automatically generated">
            <a:extLst>
              <a:ext uri="{FF2B5EF4-FFF2-40B4-BE49-F238E27FC236}">
                <a16:creationId xmlns:a16="http://schemas.microsoft.com/office/drawing/2014/main" id="{DCA92611-9595-7135-A11D-E7BB391F47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65714" y="3429001"/>
            <a:ext cx="3728293" cy="3314685"/>
          </a:xfrm>
          <a:prstGeom prst="rect">
            <a:avLst/>
          </a:prstGeom>
        </p:spPr>
      </p:pic>
    </p:spTree>
    <p:extLst>
      <p:ext uri="{BB962C8B-B14F-4D97-AF65-F5344CB8AC3E}">
        <p14:creationId xmlns:p14="http://schemas.microsoft.com/office/powerpoint/2010/main" val="265778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649340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hree equal text boxe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8F647C0-9126-4868-9758-3374C82B3BA7}"/>
              </a:ext>
            </a:extLst>
          </p:cNvPr>
          <p:cNvSpPr>
            <a:spLocks noGrp="1"/>
          </p:cNvSpPr>
          <p:nvPr>
            <p:ph type="title" hasCustomPrompt="1"/>
          </p:nvPr>
        </p:nvSpPr>
        <p:spPr>
          <a:xfrm>
            <a:off x="162889" y="913013"/>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9" name="Text Placeholder 2">
            <a:extLst>
              <a:ext uri="{FF2B5EF4-FFF2-40B4-BE49-F238E27FC236}">
                <a16:creationId xmlns:a16="http://schemas.microsoft.com/office/drawing/2014/main" id="{08ACE63D-00A3-4D3E-B8F2-E468819B1FE1}"/>
              </a:ext>
            </a:extLst>
          </p:cNvPr>
          <p:cNvSpPr>
            <a:spLocks noGrp="1"/>
          </p:cNvSpPr>
          <p:nvPr>
            <p:ph type="body" idx="11" hasCustomPrompt="1"/>
          </p:nvPr>
        </p:nvSpPr>
        <p:spPr>
          <a:xfrm>
            <a:off x="3173135" y="1751019"/>
            <a:ext cx="2797731" cy="429451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sp>
        <p:nvSpPr>
          <p:cNvPr id="5" name="Text Placeholder 2">
            <a:extLst>
              <a:ext uri="{FF2B5EF4-FFF2-40B4-BE49-F238E27FC236}">
                <a16:creationId xmlns:a16="http://schemas.microsoft.com/office/drawing/2014/main" id="{D0E04C7F-19C6-4D81-A26A-2C85ED9F01EC}"/>
              </a:ext>
            </a:extLst>
          </p:cNvPr>
          <p:cNvSpPr>
            <a:spLocks noGrp="1"/>
          </p:cNvSpPr>
          <p:nvPr>
            <p:ph type="body" idx="12" hasCustomPrompt="1"/>
          </p:nvPr>
        </p:nvSpPr>
        <p:spPr>
          <a:xfrm>
            <a:off x="6183382" y="1751019"/>
            <a:ext cx="2797731" cy="429451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other information here</a:t>
            </a:r>
          </a:p>
        </p:txBody>
      </p:sp>
      <p:pic>
        <p:nvPicPr>
          <p:cNvPr id="8" name="Picture 7">
            <a:extLst>
              <a:ext uri="{FF2B5EF4-FFF2-40B4-BE49-F238E27FC236}">
                <a16:creationId xmlns:a16="http://schemas.microsoft.com/office/drawing/2014/main" id="{6CF29FF0-AE5F-4194-86DC-9F0D6AC09B71}"/>
              </a:ext>
            </a:extLst>
          </p:cNvPr>
          <p:cNvPicPr>
            <a:picLocks noChangeAspect="1"/>
          </p:cNvPicPr>
          <p:nvPr userDrawn="1"/>
        </p:nvPicPr>
        <p:blipFill>
          <a:blip r:embed="rId2"/>
          <a:srcRect/>
          <a:stretch/>
        </p:blipFill>
        <p:spPr>
          <a:xfrm>
            <a:off x="162889" y="144417"/>
            <a:ext cx="615299" cy="508707"/>
          </a:xfrm>
          <a:prstGeom prst="rect">
            <a:avLst/>
          </a:prstGeom>
        </p:spPr>
      </p:pic>
      <p:sp>
        <p:nvSpPr>
          <p:cNvPr id="10" name="Text Placeholder 2">
            <a:extLst>
              <a:ext uri="{FF2B5EF4-FFF2-40B4-BE49-F238E27FC236}">
                <a16:creationId xmlns:a16="http://schemas.microsoft.com/office/drawing/2014/main" id="{041898D8-075B-4986-BFC7-D8A7215A91AA}"/>
              </a:ext>
            </a:extLst>
          </p:cNvPr>
          <p:cNvSpPr>
            <a:spLocks noGrp="1"/>
          </p:cNvSpPr>
          <p:nvPr>
            <p:ph type="body" idx="13" hasCustomPrompt="1"/>
          </p:nvPr>
        </p:nvSpPr>
        <p:spPr>
          <a:xfrm>
            <a:off x="162889" y="1751019"/>
            <a:ext cx="2797731" cy="429451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other information here</a:t>
            </a:r>
          </a:p>
        </p:txBody>
      </p:sp>
      <p:pic>
        <p:nvPicPr>
          <p:cNvPr id="3" name="Picture 2" descr="A picture containing toy&#10;&#10;Description automatically generated">
            <a:extLst>
              <a:ext uri="{FF2B5EF4-FFF2-40B4-BE49-F238E27FC236}">
                <a16:creationId xmlns:a16="http://schemas.microsoft.com/office/drawing/2014/main" id="{BDD0A48E-8AE9-2DCD-96FB-1248130B42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30456" y="4189995"/>
            <a:ext cx="5250656" cy="2587042"/>
          </a:xfrm>
          <a:prstGeom prst="rect">
            <a:avLst/>
          </a:prstGeom>
        </p:spPr>
      </p:pic>
    </p:spTree>
    <p:extLst>
      <p:ext uri="{BB962C8B-B14F-4D97-AF65-F5344CB8AC3E}">
        <p14:creationId xmlns:p14="http://schemas.microsoft.com/office/powerpoint/2010/main" val="4274419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rea of focu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C94807-BAB0-43F1-B410-E71C6061CC2F}"/>
              </a:ext>
            </a:extLst>
          </p:cNvPr>
          <p:cNvSpPr>
            <a:spLocks noGrp="1"/>
          </p:cNvSpPr>
          <p:nvPr>
            <p:ph type="title" hasCustomPrompt="1"/>
          </p:nvPr>
        </p:nvSpPr>
        <p:spPr>
          <a:xfrm>
            <a:off x="110802" y="913013"/>
            <a:ext cx="5070799"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7" name="Title 1">
            <a:extLst>
              <a:ext uri="{FF2B5EF4-FFF2-40B4-BE49-F238E27FC236}">
                <a16:creationId xmlns:a16="http://schemas.microsoft.com/office/drawing/2014/main" id="{E45B0E25-87F0-42DE-9BE8-AB2EF627A8F8}"/>
              </a:ext>
            </a:extLst>
          </p:cNvPr>
          <p:cNvSpPr txBox="1">
            <a:spLocks/>
          </p:cNvSpPr>
          <p:nvPr userDrawn="1"/>
        </p:nvSpPr>
        <p:spPr>
          <a:xfrm>
            <a:off x="110801" y="1739318"/>
            <a:ext cx="5070799" cy="45885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3600" b="1" kern="1200">
                <a:solidFill>
                  <a:srgbClr val="0070C0"/>
                </a:solidFill>
                <a:latin typeface="Arial" panose="020B0604020202020204" pitchFamily="34" charset="0"/>
                <a:ea typeface="+mj-ea"/>
                <a:cs typeface="Arial" panose="020B0604020202020204" pitchFamily="34" charset="0"/>
              </a:defRPr>
            </a:lvl1pPr>
          </a:lstStyle>
          <a:p>
            <a:r>
              <a:rPr lang="en-US" sz="2100" b="0" dirty="0"/>
              <a:t>Click to edit the Master title style</a:t>
            </a:r>
          </a:p>
        </p:txBody>
      </p:sp>
      <p:sp>
        <p:nvSpPr>
          <p:cNvPr id="8" name="Rectangle 7">
            <a:extLst>
              <a:ext uri="{FF2B5EF4-FFF2-40B4-BE49-F238E27FC236}">
                <a16:creationId xmlns:a16="http://schemas.microsoft.com/office/drawing/2014/main" id="{9EFA3BAB-AD51-4D31-9411-ADCEAAD0809A}"/>
              </a:ext>
            </a:extLst>
          </p:cNvPr>
          <p:cNvSpPr/>
          <p:nvPr userDrawn="1"/>
        </p:nvSpPr>
        <p:spPr>
          <a:xfrm>
            <a:off x="2705772" y="2840759"/>
            <a:ext cx="1728496" cy="346165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9B554B7-B616-45D9-95FE-91F51DA96E0D}"/>
              </a:ext>
            </a:extLst>
          </p:cNvPr>
          <p:cNvSpPr/>
          <p:nvPr userDrawn="1"/>
        </p:nvSpPr>
        <p:spPr>
          <a:xfrm>
            <a:off x="4548568" y="3792482"/>
            <a:ext cx="1728496" cy="249124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4F61F6C-0563-41B7-8366-52C78926B749}"/>
              </a:ext>
            </a:extLst>
          </p:cNvPr>
          <p:cNvSpPr/>
          <p:nvPr userDrawn="1"/>
        </p:nvSpPr>
        <p:spPr>
          <a:xfrm>
            <a:off x="6391364" y="3792482"/>
            <a:ext cx="1728496" cy="249124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83773D5-9D97-49D1-B4A3-FF5F9938FD43}"/>
              </a:ext>
            </a:extLst>
          </p:cNvPr>
          <p:cNvSpPr/>
          <p:nvPr userDrawn="1"/>
        </p:nvSpPr>
        <p:spPr>
          <a:xfrm>
            <a:off x="862977" y="3792481"/>
            <a:ext cx="1728496" cy="249124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
            <a:extLst>
              <a:ext uri="{FF2B5EF4-FFF2-40B4-BE49-F238E27FC236}">
                <a16:creationId xmlns:a16="http://schemas.microsoft.com/office/drawing/2014/main" id="{8DF40046-8E27-4CE7-AA4C-BF22015A7BD6}"/>
              </a:ext>
            </a:extLst>
          </p:cNvPr>
          <p:cNvSpPr>
            <a:spLocks noGrp="1"/>
          </p:cNvSpPr>
          <p:nvPr>
            <p:ph type="body" idx="1" hasCustomPrompt="1"/>
          </p:nvPr>
        </p:nvSpPr>
        <p:spPr>
          <a:xfrm>
            <a:off x="932957" y="4878677"/>
            <a:ext cx="1562877" cy="667333"/>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subheading here</a:t>
            </a:r>
          </a:p>
        </p:txBody>
      </p:sp>
      <p:sp>
        <p:nvSpPr>
          <p:cNvPr id="14" name="Text Placeholder 2">
            <a:extLst>
              <a:ext uri="{FF2B5EF4-FFF2-40B4-BE49-F238E27FC236}">
                <a16:creationId xmlns:a16="http://schemas.microsoft.com/office/drawing/2014/main" id="{AA8B83A5-1933-444E-8A31-A2F52A760A09}"/>
              </a:ext>
            </a:extLst>
          </p:cNvPr>
          <p:cNvSpPr>
            <a:spLocks noGrp="1"/>
          </p:cNvSpPr>
          <p:nvPr>
            <p:ph type="body" idx="11" hasCustomPrompt="1"/>
          </p:nvPr>
        </p:nvSpPr>
        <p:spPr>
          <a:xfrm>
            <a:off x="932957" y="5617501"/>
            <a:ext cx="1562877" cy="550474"/>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information here</a:t>
            </a:r>
          </a:p>
        </p:txBody>
      </p:sp>
      <p:sp>
        <p:nvSpPr>
          <p:cNvPr id="15" name="Text Placeholder 2">
            <a:extLst>
              <a:ext uri="{FF2B5EF4-FFF2-40B4-BE49-F238E27FC236}">
                <a16:creationId xmlns:a16="http://schemas.microsoft.com/office/drawing/2014/main" id="{1CB46166-BE09-4372-A8A5-01774F2C8B67}"/>
              </a:ext>
            </a:extLst>
          </p:cNvPr>
          <p:cNvSpPr>
            <a:spLocks noGrp="1"/>
          </p:cNvSpPr>
          <p:nvPr>
            <p:ph type="body" idx="12" hasCustomPrompt="1"/>
          </p:nvPr>
        </p:nvSpPr>
        <p:spPr>
          <a:xfrm>
            <a:off x="4631377" y="4878677"/>
            <a:ext cx="1562877" cy="667333"/>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subheading here</a:t>
            </a:r>
          </a:p>
        </p:txBody>
      </p:sp>
      <p:sp>
        <p:nvSpPr>
          <p:cNvPr id="16" name="Text Placeholder 2">
            <a:extLst>
              <a:ext uri="{FF2B5EF4-FFF2-40B4-BE49-F238E27FC236}">
                <a16:creationId xmlns:a16="http://schemas.microsoft.com/office/drawing/2014/main" id="{573F1265-586F-4E4D-B27E-CBAD5053E7F7}"/>
              </a:ext>
            </a:extLst>
          </p:cNvPr>
          <p:cNvSpPr>
            <a:spLocks noGrp="1"/>
          </p:cNvSpPr>
          <p:nvPr>
            <p:ph type="body" idx="13" hasCustomPrompt="1"/>
          </p:nvPr>
        </p:nvSpPr>
        <p:spPr>
          <a:xfrm>
            <a:off x="4631377" y="5617501"/>
            <a:ext cx="1562877" cy="550474"/>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information here</a:t>
            </a:r>
          </a:p>
        </p:txBody>
      </p:sp>
      <p:sp>
        <p:nvSpPr>
          <p:cNvPr id="17" name="Text Placeholder 2">
            <a:extLst>
              <a:ext uri="{FF2B5EF4-FFF2-40B4-BE49-F238E27FC236}">
                <a16:creationId xmlns:a16="http://schemas.microsoft.com/office/drawing/2014/main" id="{CB5C0309-27BB-4526-96C1-41E85FC09CFB}"/>
              </a:ext>
            </a:extLst>
          </p:cNvPr>
          <p:cNvSpPr>
            <a:spLocks noGrp="1"/>
          </p:cNvSpPr>
          <p:nvPr>
            <p:ph type="body" idx="14" hasCustomPrompt="1"/>
          </p:nvPr>
        </p:nvSpPr>
        <p:spPr>
          <a:xfrm>
            <a:off x="6481571" y="4878677"/>
            <a:ext cx="1562877" cy="667333"/>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subheading here</a:t>
            </a:r>
          </a:p>
        </p:txBody>
      </p:sp>
      <p:sp>
        <p:nvSpPr>
          <p:cNvPr id="18" name="Text Placeholder 2">
            <a:extLst>
              <a:ext uri="{FF2B5EF4-FFF2-40B4-BE49-F238E27FC236}">
                <a16:creationId xmlns:a16="http://schemas.microsoft.com/office/drawing/2014/main" id="{866544AF-B144-4020-BD19-CD41C4C5DCC1}"/>
              </a:ext>
            </a:extLst>
          </p:cNvPr>
          <p:cNvSpPr>
            <a:spLocks noGrp="1"/>
          </p:cNvSpPr>
          <p:nvPr>
            <p:ph type="body" idx="15" hasCustomPrompt="1"/>
          </p:nvPr>
        </p:nvSpPr>
        <p:spPr>
          <a:xfrm>
            <a:off x="6481571" y="5617501"/>
            <a:ext cx="1562877" cy="550474"/>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information here</a:t>
            </a:r>
          </a:p>
        </p:txBody>
      </p:sp>
      <p:sp>
        <p:nvSpPr>
          <p:cNvPr id="19" name="Text Placeholder 2">
            <a:extLst>
              <a:ext uri="{FF2B5EF4-FFF2-40B4-BE49-F238E27FC236}">
                <a16:creationId xmlns:a16="http://schemas.microsoft.com/office/drawing/2014/main" id="{639E7D78-28D4-4C7B-9306-0861E6C0BC75}"/>
              </a:ext>
            </a:extLst>
          </p:cNvPr>
          <p:cNvSpPr>
            <a:spLocks noGrp="1"/>
          </p:cNvSpPr>
          <p:nvPr>
            <p:ph type="body" idx="16" hasCustomPrompt="1"/>
          </p:nvPr>
        </p:nvSpPr>
        <p:spPr>
          <a:xfrm>
            <a:off x="2788581" y="3993091"/>
            <a:ext cx="1562877" cy="667333"/>
          </a:xfrm>
          <a:prstGeom prst="rect">
            <a:avLst/>
          </a:prstGeom>
        </p:spPr>
        <p:txBody>
          <a:bodyPr>
            <a:normAutofit/>
          </a:bodyPr>
          <a:lstStyle>
            <a:lvl1pPr marL="0" indent="0">
              <a:buNone/>
              <a:defRPr sz="135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subheading here</a:t>
            </a:r>
          </a:p>
        </p:txBody>
      </p:sp>
      <p:sp>
        <p:nvSpPr>
          <p:cNvPr id="20" name="Text Placeholder 2">
            <a:extLst>
              <a:ext uri="{FF2B5EF4-FFF2-40B4-BE49-F238E27FC236}">
                <a16:creationId xmlns:a16="http://schemas.microsoft.com/office/drawing/2014/main" id="{4559F9C7-4E38-47FC-B6EE-14E49B91894B}"/>
              </a:ext>
            </a:extLst>
          </p:cNvPr>
          <p:cNvSpPr>
            <a:spLocks noGrp="1"/>
          </p:cNvSpPr>
          <p:nvPr>
            <p:ph type="body" idx="17" hasCustomPrompt="1"/>
          </p:nvPr>
        </p:nvSpPr>
        <p:spPr>
          <a:xfrm>
            <a:off x="2788581" y="4731915"/>
            <a:ext cx="1562877" cy="1436060"/>
          </a:xfrm>
          <a:prstGeom prst="rect">
            <a:avLst/>
          </a:prstGeom>
        </p:spPr>
        <p:txBody>
          <a:bodyPr>
            <a:normAutofit/>
          </a:bodyPr>
          <a:lstStyle>
            <a:lvl1pPr marL="0" indent="0">
              <a:buNone/>
              <a:defRPr sz="1200">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information here</a:t>
            </a:r>
          </a:p>
        </p:txBody>
      </p:sp>
      <p:pic>
        <p:nvPicPr>
          <p:cNvPr id="21" name="Picture 20">
            <a:extLst>
              <a:ext uri="{FF2B5EF4-FFF2-40B4-BE49-F238E27FC236}">
                <a16:creationId xmlns:a16="http://schemas.microsoft.com/office/drawing/2014/main" id="{BE857601-2A41-4315-9622-1E4604C42757}"/>
              </a:ext>
            </a:extLst>
          </p:cNvPr>
          <p:cNvPicPr>
            <a:picLocks noChangeAspect="1"/>
          </p:cNvPicPr>
          <p:nvPr userDrawn="1"/>
        </p:nvPicPr>
        <p:blipFill>
          <a:blip r:embed="rId2"/>
          <a:srcRect/>
          <a:stretch/>
        </p:blipFill>
        <p:spPr>
          <a:xfrm>
            <a:off x="162889" y="144417"/>
            <a:ext cx="615299" cy="508707"/>
          </a:xfrm>
          <a:prstGeom prst="rect">
            <a:avLst/>
          </a:prstGeom>
        </p:spPr>
      </p:pic>
    </p:spTree>
    <p:extLst>
      <p:ext uri="{BB962C8B-B14F-4D97-AF65-F5344CB8AC3E}">
        <p14:creationId xmlns:p14="http://schemas.microsoft.com/office/powerpoint/2010/main" val="4551732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4AEE36-D5E9-4461-BD2E-78E1595A5F89}"/>
              </a:ext>
            </a:extLst>
          </p:cNvPr>
          <p:cNvSpPr/>
          <p:nvPr userDrawn="1"/>
        </p:nvSpPr>
        <p:spPr>
          <a:xfrm>
            <a:off x="363894" y="1751019"/>
            <a:ext cx="8510054" cy="4294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8">
            <a:extLst>
              <a:ext uri="{FF2B5EF4-FFF2-40B4-BE49-F238E27FC236}">
                <a16:creationId xmlns:a16="http://schemas.microsoft.com/office/drawing/2014/main" id="{C5E94111-6ED4-4751-8E5B-BD9FB7A579F3}"/>
              </a:ext>
            </a:extLst>
          </p:cNvPr>
          <p:cNvSpPr>
            <a:spLocks noGrp="1"/>
          </p:cNvSpPr>
          <p:nvPr>
            <p:ph type="pic" sz="quarter" idx="10" hasCustomPrompt="1"/>
          </p:nvPr>
        </p:nvSpPr>
        <p:spPr>
          <a:xfrm>
            <a:off x="6312159" y="1751019"/>
            <a:ext cx="2561789" cy="4294511"/>
          </a:xfrm>
          <a:prstGeom prst="rect">
            <a:avLst/>
          </a:prstGeom>
        </p:spPr>
        <p:txBody>
          <a:bodyPr/>
          <a:lstStyle>
            <a:lvl1pPr marL="0" indent="0">
              <a:buNone/>
              <a:defRPr/>
            </a:lvl1pPr>
          </a:lstStyle>
          <a:p>
            <a:r>
              <a:rPr lang="en-GB"/>
              <a:t>Add image here</a:t>
            </a:r>
          </a:p>
        </p:txBody>
      </p:sp>
      <p:sp>
        <p:nvSpPr>
          <p:cNvPr id="7" name="Title 1">
            <a:extLst>
              <a:ext uri="{FF2B5EF4-FFF2-40B4-BE49-F238E27FC236}">
                <a16:creationId xmlns:a16="http://schemas.microsoft.com/office/drawing/2014/main" id="{B8F647C0-9126-4868-9758-3374C82B3BA7}"/>
              </a:ext>
            </a:extLst>
          </p:cNvPr>
          <p:cNvSpPr>
            <a:spLocks noGrp="1"/>
          </p:cNvSpPr>
          <p:nvPr>
            <p:ph type="title" hasCustomPrompt="1"/>
          </p:nvPr>
        </p:nvSpPr>
        <p:spPr>
          <a:xfrm>
            <a:off x="162889" y="913013"/>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10" name="Rectangle 9">
            <a:extLst>
              <a:ext uri="{FF2B5EF4-FFF2-40B4-BE49-F238E27FC236}">
                <a16:creationId xmlns:a16="http://schemas.microsoft.com/office/drawing/2014/main" id="{E92F1B85-DE8F-49D2-B019-99D34C9A7201}"/>
              </a:ext>
            </a:extLst>
          </p:cNvPr>
          <p:cNvSpPr/>
          <p:nvPr userDrawn="1"/>
        </p:nvSpPr>
        <p:spPr>
          <a:xfrm>
            <a:off x="153956" y="1880337"/>
            <a:ext cx="2554255" cy="4025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2">
            <a:extLst>
              <a:ext uri="{FF2B5EF4-FFF2-40B4-BE49-F238E27FC236}">
                <a16:creationId xmlns:a16="http://schemas.microsoft.com/office/drawing/2014/main" id="{512EB5EA-4D51-41B9-A01F-D193A61787BB}"/>
              </a:ext>
            </a:extLst>
          </p:cNvPr>
          <p:cNvSpPr>
            <a:spLocks noGrp="1"/>
          </p:cNvSpPr>
          <p:nvPr>
            <p:ph type="body" idx="1" hasCustomPrompt="1"/>
          </p:nvPr>
        </p:nvSpPr>
        <p:spPr>
          <a:xfrm>
            <a:off x="559837" y="2085606"/>
            <a:ext cx="1994419" cy="3577370"/>
          </a:xfrm>
          <a:prstGeom prst="rect">
            <a:avLst/>
          </a:prstGeom>
        </p:spPr>
        <p:txBody>
          <a:bodyPr>
            <a:normAutofit/>
          </a:bodyPr>
          <a:lstStyle>
            <a:lvl1pPr marL="0" indent="0">
              <a:buNone/>
              <a:defRPr sz="1350" b="1" i="1">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key information/ quote here</a:t>
            </a:r>
          </a:p>
        </p:txBody>
      </p:sp>
      <p:sp>
        <p:nvSpPr>
          <p:cNvPr id="9" name="Text Placeholder 2">
            <a:extLst>
              <a:ext uri="{FF2B5EF4-FFF2-40B4-BE49-F238E27FC236}">
                <a16:creationId xmlns:a16="http://schemas.microsoft.com/office/drawing/2014/main" id="{08ACE63D-00A3-4D3E-B8F2-E468819B1FE1}"/>
              </a:ext>
            </a:extLst>
          </p:cNvPr>
          <p:cNvSpPr>
            <a:spLocks noGrp="1"/>
          </p:cNvSpPr>
          <p:nvPr>
            <p:ph type="body" idx="11" hasCustomPrompt="1"/>
          </p:nvPr>
        </p:nvSpPr>
        <p:spPr>
          <a:xfrm>
            <a:off x="3170077" y="1872723"/>
            <a:ext cx="2827175" cy="4032848"/>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pic>
        <p:nvPicPr>
          <p:cNvPr id="11" name="Picture 10">
            <a:extLst>
              <a:ext uri="{FF2B5EF4-FFF2-40B4-BE49-F238E27FC236}">
                <a16:creationId xmlns:a16="http://schemas.microsoft.com/office/drawing/2014/main" id="{5A43BB11-2822-4210-9FA1-0AB4B1039E8A}"/>
              </a:ext>
            </a:extLst>
          </p:cNvPr>
          <p:cNvPicPr>
            <a:picLocks noChangeAspect="1"/>
          </p:cNvPicPr>
          <p:nvPr userDrawn="1"/>
        </p:nvPicPr>
        <p:blipFill>
          <a:blip r:embed="rId2"/>
          <a:srcRect/>
          <a:stretch/>
        </p:blipFill>
        <p:spPr>
          <a:xfrm>
            <a:off x="162889" y="144417"/>
            <a:ext cx="615299" cy="508707"/>
          </a:xfrm>
          <a:prstGeom prst="rect">
            <a:avLst/>
          </a:prstGeom>
        </p:spPr>
      </p:pic>
    </p:spTree>
    <p:extLst>
      <p:ext uri="{BB962C8B-B14F-4D97-AF65-F5344CB8AC3E}">
        <p14:creationId xmlns:p14="http://schemas.microsoft.com/office/powerpoint/2010/main" val="18542646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quote and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4AEE36-D5E9-4461-BD2E-78E1595A5F89}"/>
              </a:ext>
            </a:extLst>
          </p:cNvPr>
          <p:cNvSpPr/>
          <p:nvPr userDrawn="1"/>
        </p:nvSpPr>
        <p:spPr>
          <a:xfrm>
            <a:off x="363894" y="1751019"/>
            <a:ext cx="8510054" cy="4294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8">
            <a:extLst>
              <a:ext uri="{FF2B5EF4-FFF2-40B4-BE49-F238E27FC236}">
                <a16:creationId xmlns:a16="http://schemas.microsoft.com/office/drawing/2014/main" id="{C5E94111-6ED4-4751-8E5B-BD9FB7A579F3}"/>
              </a:ext>
            </a:extLst>
          </p:cNvPr>
          <p:cNvSpPr>
            <a:spLocks noGrp="1"/>
          </p:cNvSpPr>
          <p:nvPr>
            <p:ph type="pic" sz="quarter" idx="10" hasCustomPrompt="1"/>
          </p:nvPr>
        </p:nvSpPr>
        <p:spPr>
          <a:xfrm>
            <a:off x="6312159" y="1751019"/>
            <a:ext cx="2561789" cy="4294511"/>
          </a:xfrm>
          <a:prstGeom prst="rect">
            <a:avLst/>
          </a:prstGeom>
        </p:spPr>
        <p:txBody>
          <a:bodyPr/>
          <a:lstStyle>
            <a:lvl1pPr marL="0" indent="0">
              <a:buNone/>
              <a:defRPr/>
            </a:lvl1pPr>
          </a:lstStyle>
          <a:p>
            <a:r>
              <a:rPr lang="en-GB"/>
              <a:t>Add image here</a:t>
            </a:r>
          </a:p>
        </p:txBody>
      </p:sp>
      <p:sp>
        <p:nvSpPr>
          <p:cNvPr id="7" name="Title 1">
            <a:extLst>
              <a:ext uri="{FF2B5EF4-FFF2-40B4-BE49-F238E27FC236}">
                <a16:creationId xmlns:a16="http://schemas.microsoft.com/office/drawing/2014/main" id="{B8F647C0-9126-4868-9758-3374C82B3BA7}"/>
              </a:ext>
            </a:extLst>
          </p:cNvPr>
          <p:cNvSpPr>
            <a:spLocks noGrp="1"/>
          </p:cNvSpPr>
          <p:nvPr>
            <p:ph type="title" hasCustomPrompt="1"/>
          </p:nvPr>
        </p:nvSpPr>
        <p:spPr>
          <a:xfrm>
            <a:off x="162889" y="913013"/>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10" name="Rectangle 9">
            <a:extLst>
              <a:ext uri="{FF2B5EF4-FFF2-40B4-BE49-F238E27FC236}">
                <a16:creationId xmlns:a16="http://schemas.microsoft.com/office/drawing/2014/main" id="{E92F1B85-DE8F-49D2-B019-99D34C9A7201}"/>
              </a:ext>
            </a:extLst>
          </p:cNvPr>
          <p:cNvSpPr/>
          <p:nvPr userDrawn="1"/>
        </p:nvSpPr>
        <p:spPr>
          <a:xfrm>
            <a:off x="153956" y="1880337"/>
            <a:ext cx="2554255" cy="40252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2">
            <a:extLst>
              <a:ext uri="{FF2B5EF4-FFF2-40B4-BE49-F238E27FC236}">
                <a16:creationId xmlns:a16="http://schemas.microsoft.com/office/drawing/2014/main" id="{512EB5EA-4D51-41B9-A01F-D193A61787BB}"/>
              </a:ext>
            </a:extLst>
          </p:cNvPr>
          <p:cNvSpPr>
            <a:spLocks noGrp="1"/>
          </p:cNvSpPr>
          <p:nvPr>
            <p:ph type="body" idx="1" hasCustomPrompt="1"/>
          </p:nvPr>
        </p:nvSpPr>
        <p:spPr>
          <a:xfrm>
            <a:off x="559837" y="2085606"/>
            <a:ext cx="1994419" cy="3577370"/>
          </a:xfrm>
          <a:prstGeom prst="rect">
            <a:avLst/>
          </a:prstGeom>
        </p:spPr>
        <p:txBody>
          <a:bodyPr>
            <a:normAutofit/>
          </a:bodyPr>
          <a:lstStyle>
            <a:lvl1pPr marL="0" indent="0">
              <a:buNone/>
              <a:defRPr sz="1350" b="1" i="1">
                <a:solidFill>
                  <a:schemeClr val="bg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key information/ quote here</a:t>
            </a:r>
          </a:p>
        </p:txBody>
      </p:sp>
      <p:sp>
        <p:nvSpPr>
          <p:cNvPr id="9" name="Text Placeholder 2">
            <a:extLst>
              <a:ext uri="{FF2B5EF4-FFF2-40B4-BE49-F238E27FC236}">
                <a16:creationId xmlns:a16="http://schemas.microsoft.com/office/drawing/2014/main" id="{08ACE63D-00A3-4D3E-B8F2-E468819B1FE1}"/>
              </a:ext>
            </a:extLst>
          </p:cNvPr>
          <p:cNvSpPr>
            <a:spLocks noGrp="1"/>
          </p:cNvSpPr>
          <p:nvPr>
            <p:ph type="body" idx="11" hasCustomPrompt="1"/>
          </p:nvPr>
        </p:nvSpPr>
        <p:spPr>
          <a:xfrm>
            <a:off x="3170077" y="1872723"/>
            <a:ext cx="2827175" cy="4032848"/>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pic>
        <p:nvPicPr>
          <p:cNvPr id="11" name="Picture 10">
            <a:extLst>
              <a:ext uri="{FF2B5EF4-FFF2-40B4-BE49-F238E27FC236}">
                <a16:creationId xmlns:a16="http://schemas.microsoft.com/office/drawing/2014/main" id="{5A43BB11-2822-4210-9FA1-0AB4B1039E8A}"/>
              </a:ext>
            </a:extLst>
          </p:cNvPr>
          <p:cNvPicPr>
            <a:picLocks noChangeAspect="1"/>
          </p:cNvPicPr>
          <p:nvPr userDrawn="1"/>
        </p:nvPicPr>
        <p:blipFill>
          <a:blip r:embed="rId2"/>
          <a:srcRect/>
          <a:stretch/>
        </p:blipFill>
        <p:spPr>
          <a:xfrm>
            <a:off x="162889" y="144417"/>
            <a:ext cx="615299" cy="508707"/>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C3FD3033-666B-FE12-8A08-5023FE00B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2180" y="3769055"/>
            <a:ext cx="1615702" cy="3048000"/>
          </a:xfrm>
          <a:prstGeom prst="rect">
            <a:avLst/>
          </a:prstGeom>
        </p:spPr>
      </p:pic>
    </p:spTree>
    <p:extLst>
      <p:ext uri="{BB962C8B-B14F-4D97-AF65-F5344CB8AC3E}">
        <p14:creationId xmlns:p14="http://schemas.microsoft.com/office/powerpoint/2010/main" val="18279666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ight side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5E94111-6ED4-4751-8E5B-BD9FB7A579F3}"/>
              </a:ext>
            </a:extLst>
          </p:cNvPr>
          <p:cNvSpPr>
            <a:spLocks noGrp="1"/>
          </p:cNvSpPr>
          <p:nvPr>
            <p:ph type="pic" sz="quarter" idx="10" hasCustomPrompt="1"/>
          </p:nvPr>
        </p:nvSpPr>
        <p:spPr>
          <a:xfrm>
            <a:off x="6312159" y="1751020"/>
            <a:ext cx="2561789" cy="4554531"/>
          </a:xfrm>
          <a:prstGeom prst="rect">
            <a:avLst/>
          </a:prstGeom>
        </p:spPr>
        <p:txBody>
          <a:bodyPr/>
          <a:lstStyle>
            <a:lvl1pPr marL="0" indent="0">
              <a:buNone/>
              <a:defRPr/>
            </a:lvl1pPr>
          </a:lstStyle>
          <a:p>
            <a:r>
              <a:rPr lang="en-GB"/>
              <a:t>Add image here</a:t>
            </a:r>
          </a:p>
        </p:txBody>
      </p:sp>
      <p:sp>
        <p:nvSpPr>
          <p:cNvPr id="7" name="Title 1">
            <a:extLst>
              <a:ext uri="{FF2B5EF4-FFF2-40B4-BE49-F238E27FC236}">
                <a16:creationId xmlns:a16="http://schemas.microsoft.com/office/drawing/2014/main" id="{B8F647C0-9126-4868-9758-3374C82B3BA7}"/>
              </a:ext>
            </a:extLst>
          </p:cNvPr>
          <p:cNvSpPr>
            <a:spLocks noGrp="1"/>
          </p:cNvSpPr>
          <p:nvPr>
            <p:ph type="title" hasCustomPrompt="1"/>
          </p:nvPr>
        </p:nvSpPr>
        <p:spPr>
          <a:xfrm>
            <a:off x="162889" y="913013"/>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9" name="Text Placeholder 2">
            <a:extLst>
              <a:ext uri="{FF2B5EF4-FFF2-40B4-BE49-F238E27FC236}">
                <a16:creationId xmlns:a16="http://schemas.microsoft.com/office/drawing/2014/main" id="{08ACE63D-00A3-4D3E-B8F2-E468819B1FE1}"/>
              </a:ext>
            </a:extLst>
          </p:cNvPr>
          <p:cNvSpPr>
            <a:spLocks noGrp="1"/>
          </p:cNvSpPr>
          <p:nvPr>
            <p:ph type="body" idx="11" hasCustomPrompt="1"/>
          </p:nvPr>
        </p:nvSpPr>
        <p:spPr>
          <a:xfrm>
            <a:off x="162889" y="1751020"/>
            <a:ext cx="6009311" cy="455453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pic>
        <p:nvPicPr>
          <p:cNvPr id="11" name="Picture 10">
            <a:extLst>
              <a:ext uri="{FF2B5EF4-FFF2-40B4-BE49-F238E27FC236}">
                <a16:creationId xmlns:a16="http://schemas.microsoft.com/office/drawing/2014/main" id="{B190E590-2FAB-486A-A6F7-D89B50BD180F}"/>
              </a:ext>
            </a:extLst>
          </p:cNvPr>
          <p:cNvPicPr>
            <a:picLocks noChangeAspect="1"/>
          </p:cNvPicPr>
          <p:nvPr userDrawn="1"/>
        </p:nvPicPr>
        <p:blipFill>
          <a:blip r:embed="rId2"/>
          <a:srcRect/>
          <a:stretch/>
        </p:blipFill>
        <p:spPr>
          <a:xfrm>
            <a:off x="162889" y="144417"/>
            <a:ext cx="615299" cy="508707"/>
          </a:xfrm>
          <a:prstGeom prst="rect">
            <a:avLst/>
          </a:prstGeom>
        </p:spPr>
      </p:pic>
    </p:spTree>
    <p:extLst>
      <p:ext uri="{BB962C8B-B14F-4D97-AF65-F5344CB8AC3E}">
        <p14:creationId xmlns:p14="http://schemas.microsoft.com/office/powerpoint/2010/main" val="40083551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right side imag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8F647C0-9126-4868-9758-3374C82B3BA7}"/>
              </a:ext>
            </a:extLst>
          </p:cNvPr>
          <p:cNvSpPr>
            <a:spLocks noGrp="1"/>
          </p:cNvSpPr>
          <p:nvPr>
            <p:ph type="title" hasCustomPrompt="1"/>
          </p:nvPr>
        </p:nvSpPr>
        <p:spPr>
          <a:xfrm>
            <a:off x="162889" y="913013"/>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9" name="Text Placeholder 2">
            <a:extLst>
              <a:ext uri="{FF2B5EF4-FFF2-40B4-BE49-F238E27FC236}">
                <a16:creationId xmlns:a16="http://schemas.microsoft.com/office/drawing/2014/main" id="{08ACE63D-00A3-4D3E-B8F2-E468819B1FE1}"/>
              </a:ext>
            </a:extLst>
          </p:cNvPr>
          <p:cNvSpPr>
            <a:spLocks noGrp="1"/>
          </p:cNvSpPr>
          <p:nvPr>
            <p:ph type="body" idx="11" hasCustomPrompt="1"/>
          </p:nvPr>
        </p:nvSpPr>
        <p:spPr>
          <a:xfrm>
            <a:off x="162889" y="1751020"/>
            <a:ext cx="6009311" cy="455453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pic>
        <p:nvPicPr>
          <p:cNvPr id="11" name="Picture 10">
            <a:extLst>
              <a:ext uri="{FF2B5EF4-FFF2-40B4-BE49-F238E27FC236}">
                <a16:creationId xmlns:a16="http://schemas.microsoft.com/office/drawing/2014/main" id="{B190E590-2FAB-486A-A6F7-D89B50BD180F}"/>
              </a:ext>
            </a:extLst>
          </p:cNvPr>
          <p:cNvPicPr>
            <a:picLocks noChangeAspect="1"/>
          </p:cNvPicPr>
          <p:nvPr userDrawn="1"/>
        </p:nvPicPr>
        <p:blipFill>
          <a:blip r:embed="rId2"/>
          <a:srcRect/>
          <a:stretch/>
        </p:blipFill>
        <p:spPr>
          <a:xfrm>
            <a:off x="162889" y="144417"/>
            <a:ext cx="615299" cy="508707"/>
          </a:xfrm>
          <a:prstGeom prst="rect">
            <a:avLst/>
          </a:prstGeom>
        </p:spPr>
      </p:pic>
      <p:pic>
        <p:nvPicPr>
          <p:cNvPr id="3" name="Picture 2" descr="A picture containing text, sign, vector graphics&#10;&#10;Description automatically generated">
            <a:extLst>
              <a:ext uri="{FF2B5EF4-FFF2-40B4-BE49-F238E27FC236}">
                <a16:creationId xmlns:a16="http://schemas.microsoft.com/office/drawing/2014/main" id="{A063B32B-D5CE-5FD5-743E-CB4F8C3BDE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46969" y="3028951"/>
            <a:ext cx="4890382" cy="3657599"/>
          </a:xfrm>
          <a:prstGeom prst="rect">
            <a:avLst/>
          </a:prstGeom>
        </p:spPr>
      </p:pic>
    </p:spTree>
    <p:extLst>
      <p:ext uri="{BB962C8B-B14F-4D97-AF65-F5344CB8AC3E}">
        <p14:creationId xmlns:p14="http://schemas.microsoft.com/office/powerpoint/2010/main" val="3560406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right side image">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623AAC3D-0AEB-BB43-8970-B289D2962F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8846" y="1133475"/>
            <a:ext cx="3072266" cy="5524500"/>
          </a:xfrm>
          <a:prstGeom prst="rect">
            <a:avLst/>
          </a:prstGeom>
        </p:spPr>
      </p:pic>
      <p:sp>
        <p:nvSpPr>
          <p:cNvPr id="7" name="Title 1">
            <a:extLst>
              <a:ext uri="{FF2B5EF4-FFF2-40B4-BE49-F238E27FC236}">
                <a16:creationId xmlns:a16="http://schemas.microsoft.com/office/drawing/2014/main" id="{B8F647C0-9126-4868-9758-3374C82B3BA7}"/>
              </a:ext>
            </a:extLst>
          </p:cNvPr>
          <p:cNvSpPr>
            <a:spLocks noGrp="1"/>
          </p:cNvSpPr>
          <p:nvPr>
            <p:ph type="title" hasCustomPrompt="1"/>
          </p:nvPr>
        </p:nvSpPr>
        <p:spPr>
          <a:xfrm>
            <a:off x="162889" y="913013"/>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9" name="Text Placeholder 2">
            <a:extLst>
              <a:ext uri="{FF2B5EF4-FFF2-40B4-BE49-F238E27FC236}">
                <a16:creationId xmlns:a16="http://schemas.microsoft.com/office/drawing/2014/main" id="{08ACE63D-00A3-4D3E-B8F2-E468819B1FE1}"/>
              </a:ext>
            </a:extLst>
          </p:cNvPr>
          <p:cNvSpPr>
            <a:spLocks noGrp="1"/>
          </p:cNvSpPr>
          <p:nvPr>
            <p:ph type="body" idx="11" hasCustomPrompt="1"/>
          </p:nvPr>
        </p:nvSpPr>
        <p:spPr>
          <a:xfrm>
            <a:off x="162889" y="1751020"/>
            <a:ext cx="6009311" cy="455453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other information here</a:t>
            </a:r>
          </a:p>
        </p:txBody>
      </p:sp>
      <p:pic>
        <p:nvPicPr>
          <p:cNvPr id="11" name="Picture 10">
            <a:extLst>
              <a:ext uri="{FF2B5EF4-FFF2-40B4-BE49-F238E27FC236}">
                <a16:creationId xmlns:a16="http://schemas.microsoft.com/office/drawing/2014/main" id="{B190E590-2FAB-486A-A6F7-D89B50BD180F}"/>
              </a:ext>
            </a:extLst>
          </p:cNvPr>
          <p:cNvPicPr>
            <a:picLocks noChangeAspect="1"/>
          </p:cNvPicPr>
          <p:nvPr userDrawn="1"/>
        </p:nvPicPr>
        <p:blipFill>
          <a:blip r:embed="rId3"/>
          <a:srcRect/>
          <a:stretch/>
        </p:blipFill>
        <p:spPr>
          <a:xfrm>
            <a:off x="162889" y="144417"/>
            <a:ext cx="615299" cy="508707"/>
          </a:xfrm>
          <a:prstGeom prst="rect">
            <a:avLst/>
          </a:prstGeom>
        </p:spPr>
      </p:pic>
    </p:spTree>
    <p:extLst>
      <p:ext uri="{BB962C8B-B14F-4D97-AF65-F5344CB8AC3E}">
        <p14:creationId xmlns:p14="http://schemas.microsoft.com/office/powerpoint/2010/main" val="3244643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eft side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5E94111-6ED4-4751-8E5B-BD9FB7A579F3}"/>
              </a:ext>
            </a:extLst>
          </p:cNvPr>
          <p:cNvSpPr>
            <a:spLocks noGrp="1"/>
          </p:cNvSpPr>
          <p:nvPr>
            <p:ph type="pic" sz="quarter" idx="10" hasCustomPrompt="1"/>
          </p:nvPr>
        </p:nvSpPr>
        <p:spPr>
          <a:xfrm>
            <a:off x="162889" y="1751019"/>
            <a:ext cx="2668952" cy="4516431"/>
          </a:xfrm>
          <a:prstGeom prst="rect">
            <a:avLst/>
          </a:prstGeom>
        </p:spPr>
        <p:txBody>
          <a:bodyPr/>
          <a:lstStyle>
            <a:lvl1pPr marL="0" indent="0">
              <a:buNone/>
              <a:defRPr/>
            </a:lvl1pPr>
          </a:lstStyle>
          <a:p>
            <a:r>
              <a:rPr lang="en-GB" dirty="0"/>
              <a:t>Add image here</a:t>
            </a:r>
          </a:p>
        </p:txBody>
      </p:sp>
      <p:sp>
        <p:nvSpPr>
          <p:cNvPr id="7" name="Title 1">
            <a:extLst>
              <a:ext uri="{FF2B5EF4-FFF2-40B4-BE49-F238E27FC236}">
                <a16:creationId xmlns:a16="http://schemas.microsoft.com/office/drawing/2014/main" id="{B8F647C0-9126-4868-9758-3374C82B3BA7}"/>
              </a:ext>
            </a:extLst>
          </p:cNvPr>
          <p:cNvSpPr>
            <a:spLocks noGrp="1"/>
          </p:cNvSpPr>
          <p:nvPr>
            <p:ph type="title" hasCustomPrompt="1"/>
          </p:nvPr>
        </p:nvSpPr>
        <p:spPr>
          <a:xfrm>
            <a:off x="162889" y="913013"/>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9" name="Text Placeholder 2">
            <a:extLst>
              <a:ext uri="{FF2B5EF4-FFF2-40B4-BE49-F238E27FC236}">
                <a16:creationId xmlns:a16="http://schemas.microsoft.com/office/drawing/2014/main" id="{08ACE63D-00A3-4D3E-B8F2-E468819B1FE1}"/>
              </a:ext>
            </a:extLst>
          </p:cNvPr>
          <p:cNvSpPr>
            <a:spLocks noGrp="1"/>
          </p:cNvSpPr>
          <p:nvPr>
            <p:ph type="body" idx="11" hasCustomPrompt="1"/>
          </p:nvPr>
        </p:nvSpPr>
        <p:spPr>
          <a:xfrm>
            <a:off x="2971800" y="1751019"/>
            <a:ext cx="5902148" cy="451643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other information here</a:t>
            </a:r>
          </a:p>
        </p:txBody>
      </p:sp>
      <p:pic>
        <p:nvPicPr>
          <p:cNvPr id="11" name="Picture 10">
            <a:extLst>
              <a:ext uri="{FF2B5EF4-FFF2-40B4-BE49-F238E27FC236}">
                <a16:creationId xmlns:a16="http://schemas.microsoft.com/office/drawing/2014/main" id="{B190E590-2FAB-486A-A6F7-D89B50BD180F}"/>
              </a:ext>
            </a:extLst>
          </p:cNvPr>
          <p:cNvPicPr>
            <a:picLocks noChangeAspect="1"/>
          </p:cNvPicPr>
          <p:nvPr userDrawn="1"/>
        </p:nvPicPr>
        <p:blipFill>
          <a:blip r:embed="rId2"/>
          <a:srcRect/>
          <a:stretch/>
        </p:blipFill>
        <p:spPr>
          <a:xfrm>
            <a:off x="162889" y="144417"/>
            <a:ext cx="615299" cy="508707"/>
          </a:xfrm>
          <a:prstGeom prst="rect">
            <a:avLst/>
          </a:prstGeom>
        </p:spPr>
      </p:pic>
    </p:spTree>
    <p:extLst>
      <p:ext uri="{BB962C8B-B14F-4D97-AF65-F5344CB8AC3E}">
        <p14:creationId xmlns:p14="http://schemas.microsoft.com/office/powerpoint/2010/main" val="2905365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8F647C0-9126-4868-9758-3374C82B3BA7}"/>
              </a:ext>
            </a:extLst>
          </p:cNvPr>
          <p:cNvSpPr>
            <a:spLocks noGrp="1"/>
          </p:cNvSpPr>
          <p:nvPr>
            <p:ph type="title" hasCustomPrompt="1"/>
          </p:nvPr>
        </p:nvSpPr>
        <p:spPr>
          <a:xfrm>
            <a:off x="162889" y="913013"/>
            <a:ext cx="5018711" cy="642582"/>
          </a:xfrm>
          <a:prstGeom prst="rect">
            <a:avLst/>
          </a:prstGeom>
        </p:spPr>
        <p:txBody>
          <a:bodyPr>
            <a:noAutofit/>
          </a:bodyPr>
          <a:lstStyle>
            <a:lvl1pPr>
              <a:defRPr sz="3300" b="1">
                <a:solidFill>
                  <a:srgbClr val="0070C0"/>
                </a:solidFill>
                <a:latin typeface="Arial" panose="020B0604020202020204" pitchFamily="34" charset="0"/>
                <a:cs typeface="Arial" panose="020B0604020202020204" pitchFamily="34" charset="0"/>
              </a:defRPr>
            </a:lvl1pPr>
          </a:lstStyle>
          <a:p>
            <a:r>
              <a:rPr lang="en-US" dirty="0"/>
              <a:t>Title</a:t>
            </a:r>
          </a:p>
        </p:txBody>
      </p:sp>
      <p:sp>
        <p:nvSpPr>
          <p:cNvPr id="9" name="Text Placeholder 2">
            <a:extLst>
              <a:ext uri="{FF2B5EF4-FFF2-40B4-BE49-F238E27FC236}">
                <a16:creationId xmlns:a16="http://schemas.microsoft.com/office/drawing/2014/main" id="{08ACE63D-00A3-4D3E-B8F2-E468819B1FE1}"/>
              </a:ext>
            </a:extLst>
          </p:cNvPr>
          <p:cNvSpPr>
            <a:spLocks noGrp="1"/>
          </p:cNvSpPr>
          <p:nvPr>
            <p:ph type="body" idx="11" hasCustomPrompt="1"/>
          </p:nvPr>
        </p:nvSpPr>
        <p:spPr>
          <a:xfrm>
            <a:off x="162889" y="1751020"/>
            <a:ext cx="5644709" cy="457358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Add main information here</a:t>
            </a:r>
          </a:p>
        </p:txBody>
      </p:sp>
      <p:sp>
        <p:nvSpPr>
          <p:cNvPr id="5" name="Text Placeholder 2">
            <a:extLst>
              <a:ext uri="{FF2B5EF4-FFF2-40B4-BE49-F238E27FC236}">
                <a16:creationId xmlns:a16="http://schemas.microsoft.com/office/drawing/2014/main" id="{D0E04C7F-19C6-4D81-A26A-2C85ED9F01EC}"/>
              </a:ext>
            </a:extLst>
          </p:cNvPr>
          <p:cNvSpPr>
            <a:spLocks noGrp="1"/>
          </p:cNvSpPr>
          <p:nvPr>
            <p:ph type="body" idx="12" hasCustomPrompt="1"/>
          </p:nvPr>
        </p:nvSpPr>
        <p:spPr>
          <a:xfrm>
            <a:off x="5903089" y="1751020"/>
            <a:ext cx="2980481" cy="4573581"/>
          </a:xfrm>
          <a:prstGeom prst="rect">
            <a:avLst/>
          </a:prstGeom>
        </p:spPr>
        <p:txBody>
          <a:bodyPr>
            <a:normAutofit/>
          </a:bodyPr>
          <a:lstStyle>
            <a:lvl1pPr marL="0" indent="0">
              <a:buNone/>
              <a:defRPr sz="12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Add other information here</a:t>
            </a:r>
          </a:p>
        </p:txBody>
      </p:sp>
      <p:pic>
        <p:nvPicPr>
          <p:cNvPr id="8" name="Picture 7">
            <a:extLst>
              <a:ext uri="{FF2B5EF4-FFF2-40B4-BE49-F238E27FC236}">
                <a16:creationId xmlns:a16="http://schemas.microsoft.com/office/drawing/2014/main" id="{6CF29FF0-AE5F-4194-86DC-9F0D6AC09B71}"/>
              </a:ext>
            </a:extLst>
          </p:cNvPr>
          <p:cNvPicPr>
            <a:picLocks noChangeAspect="1"/>
          </p:cNvPicPr>
          <p:nvPr userDrawn="1"/>
        </p:nvPicPr>
        <p:blipFill>
          <a:blip r:embed="rId2"/>
          <a:srcRect/>
          <a:stretch/>
        </p:blipFill>
        <p:spPr>
          <a:xfrm>
            <a:off x="162889" y="144417"/>
            <a:ext cx="615299" cy="508707"/>
          </a:xfrm>
          <a:prstGeom prst="rect">
            <a:avLst/>
          </a:prstGeom>
        </p:spPr>
      </p:pic>
    </p:spTree>
    <p:extLst>
      <p:ext uri="{BB962C8B-B14F-4D97-AF65-F5344CB8AC3E}">
        <p14:creationId xmlns:p14="http://schemas.microsoft.com/office/powerpoint/2010/main" val="144164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32178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21268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53051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868829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4.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EF1F2"/>
            </a:gs>
            <a:gs pos="50000">
              <a:schemeClr val="bg1"/>
            </a:gs>
            <a:gs pos="100000">
              <a:srgbClr val="DEF1F2"/>
            </a:gs>
          </a:gsLst>
          <a:lin ang="5400000" scaled="1"/>
        </a:gra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468313" y="5942013"/>
            <a:ext cx="62325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pic>
        <p:nvPicPr>
          <p:cNvPr id="1031" name="Picture 7" descr="DWQR Colour Strapline"/>
          <p:cNvPicPr>
            <a:picLocks noChangeAspect="1" noChangeArrowheads="1"/>
          </p:cNvPicPr>
          <p:nvPr/>
        </p:nvPicPr>
        <p:blipFill>
          <a:blip r:embed="rId16" cstate="print">
            <a:extLst>
              <a:ext uri="{28A0092B-C50C-407E-A947-70E740481C1C}">
                <a14:useLocalDpi xmlns:a14="http://schemas.microsoft.com/office/drawing/2010/main" val="0"/>
              </a:ext>
            </a:extLst>
          </a:blip>
          <a:srcRect b="28493"/>
          <a:stretch>
            <a:fillRect/>
          </a:stretch>
        </p:blipFill>
        <p:spPr bwMode="auto">
          <a:xfrm>
            <a:off x="6804025" y="5805488"/>
            <a:ext cx="23034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7"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0"/>
        </a:defRPr>
      </a:lvl2pPr>
      <a:lvl3pPr algn="ctr" rtl="0" eaLnBrk="0" fontAlgn="base" hangingPunct="0">
        <a:spcBef>
          <a:spcPct val="0"/>
        </a:spcBef>
        <a:spcAft>
          <a:spcPct val="0"/>
        </a:spcAft>
        <a:defRPr sz="4400">
          <a:solidFill>
            <a:schemeClr val="tx2"/>
          </a:solidFill>
          <a:latin typeface="Tahoma" charset="0"/>
        </a:defRPr>
      </a:lvl3pPr>
      <a:lvl4pPr algn="ctr" rtl="0" eaLnBrk="0" fontAlgn="base" hangingPunct="0">
        <a:spcBef>
          <a:spcPct val="0"/>
        </a:spcBef>
        <a:spcAft>
          <a:spcPct val="0"/>
        </a:spcAft>
        <a:defRPr sz="4400">
          <a:solidFill>
            <a:schemeClr val="tx2"/>
          </a:solidFill>
          <a:latin typeface="Tahoma" charset="0"/>
        </a:defRPr>
      </a:lvl4pPr>
      <a:lvl5pPr algn="ctr" rtl="0" eaLnBrk="0" fontAlgn="base" hangingPunct="0">
        <a:spcBef>
          <a:spcPct val="0"/>
        </a:spcBef>
        <a:spcAft>
          <a:spcPct val="0"/>
        </a:spcAft>
        <a:defRPr sz="4400">
          <a:solidFill>
            <a:schemeClr val="tx2"/>
          </a:solidFill>
          <a:latin typeface="Tahoma" charset="0"/>
        </a:defRPr>
      </a:lvl5pPr>
      <a:lvl6pPr marL="457200" algn="ctr" rtl="0" fontAlgn="base">
        <a:spcBef>
          <a:spcPct val="0"/>
        </a:spcBef>
        <a:spcAft>
          <a:spcPct val="0"/>
        </a:spcAft>
        <a:defRPr sz="4400">
          <a:solidFill>
            <a:schemeClr val="tx2"/>
          </a:solidFill>
          <a:latin typeface="Tahoma" charset="0"/>
        </a:defRPr>
      </a:lvl6pPr>
      <a:lvl7pPr marL="914400" algn="ctr" rtl="0" fontAlgn="base">
        <a:spcBef>
          <a:spcPct val="0"/>
        </a:spcBef>
        <a:spcAft>
          <a:spcPct val="0"/>
        </a:spcAft>
        <a:defRPr sz="4400">
          <a:solidFill>
            <a:schemeClr val="tx2"/>
          </a:solidFill>
          <a:latin typeface="Tahoma" charset="0"/>
        </a:defRPr>
      </a:lvl7pPr>
      <a:lvl8pPr marL="1371600" algn="ctr" rtl="0" fontAlgn="base">
        <a:spcBef>
          <a:spcPct val="0"/>
        </a:spcBef>
        <a:spcAft>
          <a:spcPct val="0"/>
        </a:spcAft>
        <a:defRPr sz="4400">
          <a:solidFill>
            <a:schemeClr val="tx2"/>
          </a:solidFill>
          <a:latin typeface="Tahoma" charset="0"/>
        </a:defRPr>
      </a:lvl8pPr>
      <a:lvl9pPr marL="1828800" algn="ctr"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Title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7745933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514350" rtl="0" eaLnBrk="1" latinLnBrk="0" hangingPunct="1">
        <a:lnSpc>
          <a:spcPct val="90000"/>
        </a:lnSpc>
        <a:spcBef>
          <a:spcPct val="0"/>
        </a:spcBef>
        <a:buNone/>
        <a:defRPr sz="2250" b="1" kern="1200">
          <a:solidFill>
            <a:schemeClr val="tx1"/>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633350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defRPr>
      </a:lvl2pPr>
      <a:lvl3pPr marL="857250" indent="-171450" algn="l" rtl="0" eaLnBrk="1" fontAlgn="base" hangingPunct="1">
        <a:spcBef>
          <a:spcPct val="20000"/>
        </a:spcBef>
        <a:spcAft>
          <a:spcPct val="0"/>
        </a:spcAft>
        <a:buChar char="•"/>
        <a:defRPr sz="1800">
          <a:solidFill>
            <a:schemeClr val="tx1"/>
          </a:solidFill>
          <a:latin typeface="+mn-lt"/>
        </a:defRPr>
      </a:lvl3pPr>
      <a:lvl4pPr marL="1200150" indent="-171450" algn="l" rtl="0" eaLnBrk="1" fontAlgn="base" hangingPunct="1">
        <a:spcBef>
          <a:spcPct val="20000"/>
        </a:spcBef>
        <a:spcAft>
          <a:spcPct val="0"/>
        </a:spcAft>
        <a:buChar char="–"/>
        <a:defRPr sz="1500">
          <a:solidFill>
            <a:schemeClr val="tx1"/>
          </a:solidFill>
          <a:latin typeface="+mn-lt"/>
        </a:defRPr>
      </a:lvl4pPr>
      <a:lvl5pPr marL="1543050" indent="-171450" algn="l" rtl="0" eaLnBrk="1" fontAlgn="base" hangingPunct="1">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7D6FF03-AD16-0E29-71FA-CBB4B326E3ED}"/>
              </a:ext>
            </a:extLst>
          </p:cNvPr>
          <p:cNvSpPr txBox="1"/>
          <p:nvPr>
            <p:extLst>
              <p:ext uri="{1162E1C5-73C7-4A58-AE30-91384D911F3F}">
                <p184:classification xmlns:p184="http://schemas.microsoft.com/office/powerpoint/2018/4/main" val="ftr"/>
              </p:ext>
            </p:extLst>
          </p:nvPr>
        </p:nvSpPr>
        <p:spPr>
          <a:xfrm>
            <a:off x="47625" y="6459220"/>
            <a:ext cx="513160" cy="253916"/>
          </a:xfrm>
          <a:prstGeom prst="rect">
            <a:avLst/>
          </a:prstGeom>
        </p:spPr>
        <p:txBody>
          <a:bodyPr horzOverflow="overflow" lIns="0" tIns="0" rIns="0" bIns="0">
            <a:spAutoFit/>
          </a:bodyPr>
          <a:lstStyle/>
          <a:p>
            <a:pPr algn="l"/>
            <a:r>
              <a:rPr lang="en-GB" sz="825">
                <a:solidFill>
                  <a:srgbClr val="000000"/>
                </a:solidFill>
                <a:latin typeface="Arial" panose="020B0604020202020204" pitchFamily="34" charset="0"/>
                <a:cs typeface="Arial" panose="020B0604020202020204" pitchFamily="34" charset="0"/>
              </a:rPr>
              <a:t>SW Public
General</a:t>
            </a:r>
          </a:p>
        </p:txBody>
      </p:sp>
    </p:spTree>
    <p:extLst>
      <p:ext uri="{BB962C8B-B14F-4D97-AF65-F5344CB8AC3E}">
        <p14:creationId xmlns:p14="http://schemas.microsoft.com/office/powerpoint/2010/main" val="98787788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scot/binaries/content/documents/govscot/publications/research-and-analysis/2017/11/energy-efficiency-condition-standards-private-rented-housing-analysis-responses-public/documents/00527330-pdf/00527330-pdf/govscot%3Adocument/00527330.pdf" TargetMode="External"/><Relationship Id="rId2" Type="http://schemas.openxmlformats.org/officeDocument/2006/relationships/hyperlink" Target="https://www.gov.scot/binaries/content/documents/govscot/publications/factsheet/2016/11/common-housing-quality-standard-topic-papers/documents/report-common-housing-quality-standard-forum-pdf/report-common-housing-quality-standard-forum-pdf/govscot%3Adocument/Report%2Bon%2BCommon%2BHousing%2BQuality%2BStandard%2BForum.pdf" TargetMode="External"/><Relationship Id="rId1" Type="http://schemas.openxmlformats.org/officeDocument/2006/relationships/slideLayout" Target="../slideLayouts/slideLayout26.xml"/><Relationship Id="rId4" Type="http://schemas.openxmlformats.org/officeDocument/2006/relationships/hyperlink" Target="https://www.gov.scot/publications/regulations-to-modify-repairing-standard-summar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mailto:Ruth.Whatling@gov.scot"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827584" y="1556792"/>
            <a:ext cx="7772400" cy="1470025"/>
          </a:xfrm>
        </p:spPr>
        <p:txBody>
          <a:bodyPr/>
          <a:lstStyle/>
          <a:p>
            <a:r>
              <a:rPr lang="en-GB" dirty="0" err="1"/>
              <a:t>PWS</a:t>
            </a:r>
            <a:r>
              <a:rPr lang="en-GB" dirty="0"/>
              <a:t> Training Day</a:t>
            </a:r>
            <a:br>
              <a:rPr lang="en-GB" dirty="0"/>
            </a:br>
            <a:br>
              <a:rPr lang="en-GB" dirty="0"/>
            </a:br>
            <a:r>
              <a:rPr lang="en-GB" sz="4000" dirty="0"/>
              <a:t>Lead and the Repairing Standard</a:t>
            </a:r>
            <a:br>
              <a:rPr lang="en-GB" dirty="0"/>
            </a:br>
            <a:br>
              <a:rPr lang="en-GB" dirty="0"/>
            </a:b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cs typeface="Calibri" panose="020F0502020204030204" pitchFamily="34" charset="0"/>
              </a:rPr>
              <a:t>The Scottish Housing Quality Standard – Social Homes</a:t>
            </a:r>
          </a:p>
        </p:txBody>
      </p:sp>
      <p:sp>
        <p:nvSpPr>
          <p:cNvPr id="3" name="Content Placeholder 2"/>
          <p:cNvSpPr>
            <a:spLocks noGrp="1"/>
          </p:cNvSpPr>
          <p:nvPr>
            <p:ph idx="1"/>
          </p:nvPr>
        </p:nvSpPr>
        <p:spPr>
          <a:xfrm>
            <a:off x="563336" y="2032907"/>
            <a:ext cx="8229600" cy="3394472"/>
          </a:xfrm>
        </p:spPr>
        <p:txBody>
          <a:bodyPr/>
          <a:lstStyle/>
          <a:p>
            <a:pPr marL="0" indent="0">
              <a:buNone/>
            </a:pPr>
            <a:r>
              <a:rPr lang="en-GB" b="1" dirty="0">
                <a:solidFill>
                  <a:schemeClr val="accent6">
                    <a:lumMod val="75000"/>
                  </a:schemeClr>
                </a:solidFill>
              </a:rPr>
              <a:t>Lead free pipe work</a:t>
            </a:r>
          </a:p>
          <a:p>
            <a:r>
              <a:rPr lang="en-GB" dirty="0"/>
              <a:t>Hot and cold water supply system should not be exposed to any lead pipe work</a:t>
            </a:r>
          </a:p>
          <a:p>
            <a:r>
              <a:rPr lang="en-GB" dirty="0"/>
              <a:t>Meet Tolerable Standard wholesome water requirement</a:t>
            </a:r>
          </a:p>
          <a:p>
            <a:r>
              <a:rPr lang="en-GB" dirty="0"/>
              <a:t>Scottish Social Housing Charter 2012 </a:t>
            </a:r>
          </a:p>
          <a:p>
            <a:r>
              <a:rPr lang="en-GB" dirty="0"/>
              <a:t>Scottish Housing Regulator </a:t>
            </a:r>
          </a:p>
        </p:txBody>
      </p:sp>
    </p:spTree>
    <p:extLst>
      <p:ext uri="{BB962C8B-B14F-4D97-AF65-F5344CB8AC3E}">
        <p14:creationId xmlns:p14="http://schemas.microsoft.com/office/powerpoint/2010/main" val="311384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cs typeface="Calibri" panose="020F0502020204030204" pitchFamily="34" charset="0"/>
              </a:rPr>
              <a:t>The Repairing Standard – Private Rented Sector</a:t>
            </a:r>
          </a:p>
        </p:txBody>
      </p:sp>
      <p:sp>
        <p:nvSpPr>
          <p:cNvPr id="3" name="Content Placeholder 2"/>
          <p:cNvSpPr>
            <a:spLocks noGrp="1"/>
          </p:cNvSpPr>
          <p:nvPr>
            <p:ph idx="1"/>
          </p:nvPr>
        </p:nvSpPr>
        <p:spPr/>
        <p:txBody>
          <a:bodyPr/>
          <a:lstStyle/>
          <a:p>
            <a:r>
              <a:rPr lang="en-GB" sz="2100" dirty="0">
                <a:cs typeface="Calibri" panose="020F0502020204030204" pitchFamily="34" charset="0"/>
              </a:rPr>
              <a:t>Chapter 4 of the Housing (Scotland) Act 2006 </a:t>
            </a:r>
          </a:p>
          <a:p>
            <a:r>
              <a:rPr lang="en-GB" sz="2100" dirty="0"/>
              <a:t>Outlines the legal and contractual obligations private landlords are required to meet</a:t>
            </a:r>
          </a:p>
          <a:p>
            <a:r>
              <a:rPr lang="en-GB" sz="2100" dirty="0"/>
              <a:t>The Repairing Standard “applies to any tenancy of a house let for human habitation”</a:t>
            </a:r>
          </a:p>
          <a:p>
            <a:r>
              <a:rPr lang="en-GB" sz="2100" dirty="0"/>
              <a:t>Exceptions</a:t>
            </a:r>
          </a:p>
          <a:p>
            <a:pPr lvl="1"/>
            <a:r>
              <a:rPr lang="en-GB" dirty="0"/>
              <a:t>Occupancy arrangements e.g. lodgers</a:t>
            </a:r>
          </a:p>
          <a:p>
            <a:pPr lvl="1"/>
            <a:r>
              <a:rPr lang="en-GB" dirty="0"/>
              <a:t>Dwellings that are not houses e.g. mobile homes</a:t>
            </a:r>
          </a:p>
          <a:p>
            <a:pPr lvl="1"/>
            <a:r>
              <a:rPr lang="en-GB" dirty="0"/>
              <a:t>Social housing </a:t>
            </a:r>
          </a:p>
        </p:txBody>
      </p:sp>
    </p:spTree>
    <p:extLst>
      <p:ext uri="{BB962C8B-B14F-4D97-AF65-F5344CB8AC3E}">
        <p14:creationId xmlns:p14="http://schemas.microsoft.com/office/powerpoint/2010/main" val="2370297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cs typeface="Calibri" panose="020F0502020204030204" pitchFamily="34" charset="0"/>
              </a:rPr>
              <a:t>Changes to the Repairing Standard Background </a:t>
            </a:r>
          </a:p>
        </p:txBody>
      </p:sp>
      <p:sp>
        <p:nvSpPr>
          <p:cNvPr id="3" name="Content Placeholder 2"/>
          <p:cNvSpPr>
            <a:spLocks noGrp="1"/>
          </p:cNvSpPr>
          <p:nvPr>
            <p:ph idx="1"/>
          </p:nvPr>
        </p:nvSpPr>
        <p:spPr/>
        <p:txBody>
          <a:bodyPr/>
          <a:lstStyle/>
          <a:p>
            <a:r>
              <a:rPr lang="en-GB" sz="2100" b="1" dirty="0">
                <a:cs typeface="Calibri" panose="020F0502020204030204" pitchFamily="34" charset="0"/>
              </a:rPr>
              <a:t>2015</a:t>
            </a:r>
            <a:r>
              <a:rPr lang="en-GB" sz="2100" dirty="0">
                <a:cs typeface="Calibri" panose="020F0502020204030204" pitchFamily="34" charset="0"/>
              </a:rPr>
              <a:t> - Common Housing Quality Standard Forum</a:t>
            </a:r>
          </a:p>
          <a:p>
            <a:pPr lvl="1"/>
            <a:r>
              <a:rPr lang="en-GB" sz="1500" dirty="0">
                <a:cs typeface="Calibri" panose="020F0502020204030204" pitchFamily="34" charset="0"/>
              </a:rPr>
              <a:t>The forum made recommendations for changes to housing standards in the rented sector </a:t>
            </a:r>
            <a:r>
              <a:rPr lang="en-GB" sz="1500" dirty="0">
                <a:hlinkClick r:id="rId2"/>
              </a:rPr>
              <a:t>Report+on+Common+Housing+Quality+Standard+Forum.pdf (www.gov.scot)</a:t>
            </a:r>
            <a:endParaRPr lang="en-GB" sz="1500" dirty="0"/>
          </a:p>
          <a:p>
            <a:pPr lvl="1"/>
            <a:endParaRPr lang="en-GB" sz="1500" dirty="0"/>
          </a:p>
          <a:p>
            <a:r>
              <a:rPr lang="en-GB" sz="2100" b="1" dirty="0">
                <a:cs typeface="Calibri" panose="020F0502020204030204" pitchFamily="34" charset="0"/>
              </a:rPr>
              <a:t>2017</a:t>
            </a:r>
            <a:r>
              <a:rPr lang="en-GB" sz="2100" dirty="0">
                <a:cs typeface="Calibri" panose="020F0502020204030204" pitchFamily="34" charset="0"/>
              </a:rPr>
              <a:t> – Consultation on the recommended changes </a:t>
            </a:r>
          </a:p>
          <a:p>
            <a:pPr lvl="1"/>
            <a:r>
              <a:rPr lang="en-GB" sz="1500" dirty="0">
                <a:hlinkClick r:id="rId3"/>
              </a:rPr>
              <a:t>Energy efficiency and condition standards in private rented housing: Analysis of responses to the public consultation exercise (www.gov.scot)</a:t>
            </a:r>
            <a:endParaRPr lang="en-GB" sz="1500" dirty="0"/>
          </a:p>
          <a:p>
            <a:pPr lvl="1"/>
            <a:endParaRPr lang="en-GB" sz="1500" dirty="0">
              <a:cs typeface="Calibri" panose="020F0502020204030204" pitchFamily="34" charset="0"/>
            </a:endParaRPr>
          </a:p>
          <a:p>
            <a:r>
              <a:rPr lang="en-GB" sz="2100" b="1" dirty="0">
                <a:cs typeface="Calibri" panose="020F0502020204030204" pitchFamily="34" charset="0"/>
              </a:rPr>
              <a:t>March 2019 </a:t>
            </a:r>
            <a:r>
              <a:rPr lang="en-GB" sz="2100" dirty="0">
                <a:cs typeface="Calibri" panose="020F0502020204030204" pitchFamily="34" charset="0"/>
              </a:rPr>
              <a:t>– The changes that had public support were passed into legislation by Statutory Instrument </a:t>
            </a:r>
          </a:p>
          <a:p>
            <a:pPr lvl="1"/>
            <a:r>
              <a:rPr lang="en-GB" sz="1500" dirty="0">
                <a:hlinkClick r:id="rId4"/>
              </a:rPr>
              <a:t>Regulations to modify repairing standard: summary - </a:t>
            </a:r>
            <a:r>
              <a:rPr lang="en-GB" sz="1500" dirty="0" err="1">
                <a:hlinkClick r:id="rId4"/>
              </a:rPr>
              <a:t>gov.scot</a:t>
            </a:r>
            <a:r>
              <a:rPr lang="en-GB" sz="1500" dirty="0">
                <a:hlinkClick r:id="rId4"/>
              </a:rPr>
              <a:t> (www.gov.scot)</a:t>
            </a:r>
            <a:endParaRPr lang="en-GB" sz="1500" dirty="0">
              <a:cs typeface="Calibri" panose="020F0502020204030204" pitchFamily="34" charset="0"/>
            </a:endParaRPr>
          </a:p>
          <a:p>
            <a:endParaRPr lang="en-GB" dirty="0"/>
          </a:p>
          <a:p>
            <a:endParaRPr lang="en-GB" dirty="0"/>
          </a:p>
        </p:txBody>
      </p:sp>
    </p:spTree>
    <p:extLst>
      <p:ext uri="{BB962C8B-B14F-4D97-AF65-F5344CB8AC3E}">
        <p14:creationId xmlns:p14="http://schemas.microsoft.com/office/powerpoint/2010/main" val="81034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cs typeface="Calibri" panose="020F0502020204030204" pitchFamily="34" charset="0"/>
              </a:rPr>
              <a:t>Changes to the Repairing Standard</a:t>
            </a:r>
          </a:p>
        </p:txBody>
      </p:sp>
      <p:sp>
        <p:nvSpPr>
          <p:cNvPr id="3" name="Content Placeholder 2"/>
          <p:cNvSpPr>
            <a:spLocks noGrp="1"/>
          </p:cNvSpPr>
          <p:nvPr>
            <p:ph idx="1"/>
          </p:nvPr>
        </p:nvSpPr>
        <p:spPr>
          <a:xfrm>
            <a:off x="541286" y="1920479"/>
            <a:ext cx="8229600" cy="3761389"/>
          </a:xfrm>
        </p:spPr>
        <p:txBody>
          <a:bodyPr/>
          <a:lstStyle/>
          <a:p>
            <a:r>
              <a:rPr lang="en-GB" sz="2100" dirty="0">
                <a:cs typeface="Calibri" panose="020F0502020204030204" pitchFamily="34" charset="0"/>
              </a:rPr>
              <a:t>From 1 March 2019 (clarifications to existing legislation)</a:t>
            </a:r>
          </a:p>
          <a:p>
            <a:pPr lvl="1"/>
            <a:r>
              <a:rPr lang="en-GB" sz="1500" dirty="0">
                <a:cs typeface="Calibri" panose="020F0502020204030204" pitchFamily="34" charset="0"/>
              </a:rPr>
              <a:t>Tolerable Standard - Incorporated into the Repairing Standard</a:t>
            </a:r>
          </a:p>
          <a:p>
            <a:pPr defTabSz="685800">
              <a:defRPr/>
            </a:pPr>
            <a:r>
              <a:rPr lang="en-GB" sz="2100" dirty="0">
                <a:solidFill>
                  <a:srgbClr val="000000"/>
                </a:solidFill>
                <a:latin typeface="Arial"/>
                <a:cs typeface="Calibri" panose="020F0502020204030204" pitchFamily="34" charset="0"/>
              </a:rPr>
              <a:t>From 1 March 2024 (New elements)</a:t>
            </a:r>
          </a:p>
          <a:p>
            <a:pPr lvl="1" defTabSz="685800">
              <a:defRPr/>
            </a:pPr>
            <a:r>
              <a:rPr lang="en-GB" sz="1500" dirty="0">
                <a:solidFill>
                  <a:srgbClr val="000000"/>
                </a:solidFill>
                <a:latin typeface="Arial"/>
                <a:cs typeface="Calibri" panose="020F0502020204030204" pitchFamily="34" charset="0"/>
              </a:rPr>
              <a:t>Safe Kitchens</a:t>
            </a:r>
          </a:p>
          <a:p>
            <a:pPr lvl="1" defTabSz="685800">
              <a:defRPr/>
            </a:pPr>
            <a:r>
              <a:rPr lang="en-GB" sz="1500" dirty="0">
                <a:solidFill>
                  <a:srgbClr val="000000"/>
                </a:solidFill>
                <a:latin typeface="Arial"/>
                <a:cs typeface="Calibri" panose="020F0502020204030204" pitchFamily="34" charset="0"/>
              </a:rPr>
              <a:t>Fixed Heating System</a:t>
            </a:r>
          </a:p>
          <a:p>
            <a:pPr lvl="1" defTabSz="685800">
              <a:defRPr/>
            </a:pPr>
            <a:r>
              <a:rPr lang="en-GB" sz="1500" dirty="0">
                <a:solidFill>
                  <a:srgbClr val="000000"/>
                </a:solidFill>
                <a:latin typeface="Arial"/>
                <a:cs typeface="Calibri" panose="020F0502020204030204" pitchFamily="34" charset="0"/>
              </a:rPr>
              <a:t>Safe Access to Common Parts</a:t>
            </a:r>
          </a:p>
          <a:p>
            <a:pPr lvl="1" defTabSz="685800">
              <a:defRPr/>
            </a:pPr>
            <a:r>
              <a:rPr lang="en-GB" sz="1500" dirty="0">
                <a:solidFill>
                  <a:srgbClr val="000000"/>
                </a:solidFill>
                <a:latin typeface="Arial"/>
                <a:cs typeface="Calibri" panose="020F0502020204030204" pitchFamily="34" charset="0"/>
              </a:rPr>
              <a:t>Safe and Secure Common Doors</a:t>
            </a:r>
          </a:p>
          <a:p>
            <a:pPr lvl="1" defTabSz="685800">
              <a:defRPr/>
            </a:pPr>
            <a:r>
              <a:rPr lang="en-GB" sz="1500" dirty="0">
                <a:solidFill>
                  <a:srgbClr val="000000"/>
                </a:solidFill>
                <a:latin typeface="Arial"/>
                <a:cs typeface="Calibri" panose="020F0502020204030204" pitchFamily="34" charset="0"/>
              </a:rPr>
              <a:t>Residual Current Devices</a:t>
            </a:r>
          </a:p>
          <a:p>
            <a:pPr lvl="1" defTabSz="685800">
              <a:defRPr/>
            </a:pPr>
            <a:r>
              <a:rPr lang="en-GB" sz="1500" dirty="0">
                <a:solidFill>
                  <a:srgbClr val="000000"/>
                </a:solidFill>
                <a:latin typeface="Arial"/>
                <a:cs typeface="Calibri" panose="020F0502020204030204" pitchFamily="34" charset="0"/>
              </a:rPr>
              <a:t>Other Fuels</a:t>
            </a:r>
          </a:p>
          <a:p>
            <a:pPr lvl="1" defTabSz="685800">
              <a:defRPr/>
            </a:pPr>
            <a:r>
              <a:rPr lang="en-GB" sz="1500" b="1" dirty="0">
                <a:solidFill>
                  <a:srgbClr val="000000"/>
                </a:solidFill>
                <a:latin typeface="Arial"/>
                <a:cs typeface="Calibri" panose="020F0502020204030204" pitchFamily="34" charset="0"/>
              </a:rPr>
              <a:t>Lead Pipes – new statutory guidance</a:t>
            </a:r>
          </a:p>
          <a:p>
            <a:pPr marL="385763" indent="-342900">
              <a:buFont typeface="Arial" panose="020B0604020202020204" pitchFamily="34" charset="0"/>
              <a:buChar char="•"/>
              <a:defRPr/>
            </a:pPr>
            <a:r>
              <a:rPr lang="en-GB" sz="2100" dirty="0">
                <a:solidFill>
                  <a:srgbClr val="000000"/>
                </a:solidFill>
                <a:latin typeface="Arial"/>
                <a:cs typeface="Calibri" panose="020F0502020204030204" pitchFamily="34" charset="0"/>
              </a:rPr>
              <a:t>From March 2027 </a:t>
            </a:r>
          </a:p>
          <a:p>
            <a:pPr marL="342900" lvl="1" indent="0">
              <a:buNone/>
              <a:defRPr/>
            </a:pPr>
            <a:r>
              <a:rPr lang="en-GB" sz="1800" dirty="0">
                <a:solidFill>
                  <a:srgbClr val="000000"/>
                </a:solidFill>
                <a:latin typeface="Arial"/>
                <a:cs typeface="Calibri" panose="020F0502020204030204" pitchFamily="34" charset="0"/>
              </a:rPr>
              <a:t>- </a:t>
            </a:r>
            <a:r>
              <a:rPr lang="en-GB" sz="1500" dirty="0">
                <a:solidFill>
                  <a:srgbClr val="000000"/>
                </a:solidFill>
                <a:latin typeface="Arial"/>
                <a:cs typeface="Calibri" panose="020F0502020204030204" pitchFamily="34" charset="0"/>
              </a:rPr>
              <a:t>Agricultural tenancies </a:t>
            </a:r>
          </a:p>
          <a:p>
            <a:pPr marL="385763" indent="-342900">
              <a:buFont typeface="Arial" panose="020B0604020202020204" pitchFamily="34" charset="0"/>
              <a:buChar char="•"/>
              <a:defRPr/>
            </a:pPr>
            <a:endParaRPr lang="en-GB" sz="2100" dirty="0">
              <a:cs typeface="Calibri" panose="020F0502020204030204" pitchFamily="34" charset="0"/>
            </a:endParaRPr>
          </a:p>
          <a:p>
            <a:endParaRPr lang="en-GB" dirty="0"/>
          </a:p>
          <a:p>
            <a:endParaRPr lang="en-GB" dirty="0"/>
          </a:p>
        </p:txBody>
      </p:sp>
    </p:spTree>
    <p:extLst>
      <p:ext uri="{BB962C8B-B14F-4D97-AF65-F5344CB8AC3E}">
        <p14:creationId xmlns:p14="http://schemas.microsoft.com/office/powerpoint/2010/main" val="123181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cs typeface="Calibri" panose="020F0502020204030204" pitchFamily="34" charset="0"/>
              </a:rPr>
              <a:t>Repairing Standard - Lead in Water</a:t>
            </a:r>
          </a:p>
        </p:txBody>
      </p:sp>
      <p:sp>
        <p:nvSpPr>
          <p:cNvPr id="3" name="Content Placeholder 2"/>
          <p:cNvSpPr>
            <a:spLocks noGrp="1"/>
          </p:cNvSpPr>
          <p:nvPr>
            <p:ph idx="1"/>
          </p:nvPr>
        </p:nvSpPr>
        <p:spPr/>
        <p:txBody>
          <a:bodyPr/>
          <a:lstStyle/>
          <a:p>
            <a:r>
              <a:rPr lang="en-GB" sz="2100" dirty="0">
                <a:cs typeface="Calibri" panose="020F0502020204030204" pitchFamily="34" charset="0"/>
              </a:rPr>
              <a:t>Installations in the house for the supply of water should be in a reasonable state of repair and in proper working order to meet the Repairing Standard </a:t>
            </a:r>
          </a:p>
          <a:p>
            <a:r>
              <a:rPr lang="en-GB" sz="2100" dirty="0">
                <a:cs typeface="Calibri" panose="020F0502020204030204" pitchFamily="34" charset="0"/>
              </a:rPr>
              <a:t>Repairing Standard statutory guidance (Annex D1) specifies that lead pipes and lead lined storage tanks or fittings should not be present in the water supply of any privately rented property from the boundary stopcock to the kitchen tap</a:t>
            </a:r>
          </a:p>
          <a:p>
            <a:r>
              <a:rPr lang="en-GB" sz="2100" dirty="0">
                <a:cs typeface="Calibri" panose="020F0502020204030204" pitchFamily="34" charset="0"/>
              </a:rPr>
              <a:t>Guidance gives advice on steps landlords should take to ensure there are no lead pipes</a:t>
            </a:r>
          </a:p>
          <a:p>
            <a:endParaRPr lang="en-GB" dirty="0"/>
          </a:p>
          <a:p>
            <a:endParaRPr lang="en-GB" dirty="0"/>
          </a:p>
        </p:txBody>
      </p:sp>
    </p:spTree>
    <p:extLst>
      <p:ext uri="{BB962C8B-B14F-4D97-AF65-F5344CB8AC3E}">
        <p14:creationId xmlns:p14="http://schemas.microsoft.com/office/powerpoint/2010/main" val="423625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cs typeface="Calibri" panose="020F0502020204030204" pitchFamily="34" charset="0"/>
              </a:rPr>
              <a:t>Repairing Standard - Lead in Water 2</a:t>
            </a:r>
          </a:p>
        </p:txBody>
      </p:sp>
      <p:sp>
        <p:nvSpPr>
          <p:cNvPr id="3" name="Content Placeholder 2"/>
          <p:cNvSpPr>
            <a:spLocks noGrp="1"/>
          </p:cNvSpPr>
          <p:nvPr>
            <p:ph idx="1"/>
          </p:nvPr>
        </p:nvSpPr>
        <p:spPr/>
        <p:txBody>
          <a:bodyPr/>
          <a:lstStyle/>
          <a:p>
            <a:r>
              <a:rPr lang="en-GB" sz="2100" dirty="0">
                <a:cs typeface="Calibri" panose="020F0502020204030204" pitchFamily="34" charset="0"/>
              </a:rPr>
              <a:t>Guidance also states that if a landlord is uncertain whether there are lead pipes, or is aware of a risk, tenants must be informed, and a water sample must be taken for laboratory analysis</a:t>
            </a:r>
          </a:p>
          <a:p>
            <a:pPr lvl="1"/>
            <a:r>
              <a:rPr lang="en-GB" dirty="0"/>
              <a:t>There is no requirement under the Repairing Standard for every landlord to carry out testing</a:t>
            </a:r>
          </a:p>
          <a:p>
            <a:pPr lvl="2"/>
            <a:r>
              <a:rPr lang="en-GB" dirty="0"/>
              <a:t>Only advised where “a landlord is uncertain whether there are lead pipes, or is aware of a risk”</a:t>
            </a:r>
          </a:p>
          <a:p>
            <a:pPr lvl="2"/>
            <a:r>
              <a:rPr lang="en-GB" dirty="0"/>
              <a:t>There are no requirements on certification of these tests</a:t>
            </a:r>
          </a:p>
        </p:txBody>
      </p:sp>
    </p:spTree>
    <p:extLst>
      <p:ext uri="{BB962C8B-B14F-4D97-AF65-F5344CB8AC3E}">
        <p14:creationId xmlns:p14="http://schemas.microsoft.com/office/powerpoint/2010/main" val="298072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cs typeface="Calibri" panose="020F0502020204030204" pitchFamily="34" charset="0"/>
              </a:rPr>
              <a:t>Repairing Standard </a:t>
            </a:r>
            <a:br>
              <a:rPr lang="en-GB" b="1" dirty="0">
                <a:cs typeface="Calibri" panose="020F0502020204030204" pitchFamily="34" charset="0"/>
              </a:rPr>
            </a:br>
            <a:r>
              <a:rPr lang="en-GB" b="1" dirty="0">
                <a:cs typeface="Calibri" panose="020F0502020204030204" pitchFamily="34" charset="0"/>
              </a:rPr>
              <a:t>Work to Common Parts</a:t>
            </a:r>
          </a:p>
        </p:txBody>
      </p:sp>
      <p:sp>
        <p:nvSpPr>
          <p:cNvPr id="3" name="Content Placeholder 2"/>
          <p:cNvSpPr>
            <a:spLocks noGrp="1"/>
          </p:cNvSpPr>
          <p:nvPr>
            <p:ph idx="1"/>
          </p:nvPr>
        </p:nvSpPr>
        <p:spPr>
          <a:xfrm>
            <a:off x="457200" y="2192757"/>
            <a:ext cx="8229600" cy="3394472"/>
          </a:xfrm>
        </p:spPr>
        <p:txBody>
          <a:bodyPr/>
          <a:lstStyle/>
          <a:p>
            <a:r>
              <a:rPr lang="en-GB" sz="2100" dirty="0">
                <a:cs typeface="Calibri" panose="020F0502020204030204" pitchFamily="34" charset="0"/>
              </a:rPr>
              <a:t>A landlord is not required to carry out any work on common parts if they cannot get the rights or consent needed to do it.</a:t>
            </a:r>
          </a:p>
          <a:p>
            <a:endParaRPr lang="en-GB" sz="2100" dirty="0">
              <a:cs typeface="Calibri" panose="020F0502020204030204" pitchFamily="34" charset="0"/>
            </a:endParaRPr>
          </a:p>
          <a:p>
            <a:r>
              <a:rPr lang="en-GB" sz="2100" dirty="0">
                <a:cs typeface="Calibri" panose="020F0502020204030204" pitchFamily="34" charset="0"/>
              </a:rPr>
              <a:t>The legislation requires a landlord to take reasonable steps to get the rights or consent, but they are not at fault if this cannot be done.</a:t>
            </a:r>
          </a:p>
          <a:p>
            <a:endParaRPr lang="en-GB" sz="2100" dirty="0">
              <a:cs typeface="Calibri" panose="020F0502020204030204" pitchFamily="34" charset="0"/>
            </a:endParaRPr>
          </a:p>
          <a:p>
            <a:r>
              <a:rPr lang="en-GB" sz="2100" dirty="0">
                <a:cs typeface="Calibri" panose="020F0502020204030204" pitchFamily="34" charset="0"/>
              </a:rPr>
              <a:t>This is subject to the definitions of ‘reasonable’ within the guidance.</a:t>
            </a:r>
            <a:endParaRPr lang="en-GB" sz="2100" dirty="0"/>
          </a:p>
        </p:txBody>
      </p:sp>
    </p:spTree>
    <p:extLst>
      <p:ext uri="{BB962C8B-B14F-4D97-AF65-F5344CB8AC3E}">
        <p14:creationId xmlns:p14="http://schemas.microsoft.com/office/powerpoint/2010/main" val="99586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0332" y="2456284"/>
            <a:ext cx="3213748" cy="1102519"/>
          </a:xfrm>
        </p:spPr>
        <p:txBody>
          <a:bodyPr/>
          <a:lstStyle/>
          <a:p>
            <a:br>
              <a:rPr lang="en-GB" sz="2700" dirty="0">
                <a:solidFill>
                  <a:srgbClr val="000000"/>
                </a:solidFill>
              </a:rPr>
            </a:br>
            <a:r>
              <a:rPr lang="en-GB" b="1" dirty="0">
                <a:solidFill>
                  <a:srgbClr val="000000"/>
                </a:solidFill>
              </a:rPr>
              <a:t>Questions?</a:t>
            </a:r>
            <a:br>
              <a:rPr lang="en-GB" sz="2700" dirty="0">
                <a:solidFill>
                  <a:srgbClr val="000000"/>
                </a:solidFill>
              </a:rPr>
            </a:br>
            <a:br>
              <a:rPr lang="en-GB" sz="2700" dirty="0">
                <a:solidFill>
                  <a:srgbClr val="000000"/>
                </a:solidFill>
              </a:rPr>
            </a:br>
            <a:endParaRPr lang="en-GB" b="1" dirty="0"/>
          </a:p>
        </p:txBody>
      </p:sp>
      <p:sp>
        <p:nvSpPr>
          <p:cNvPr id="3" name="Subtitle 2"/>
          <p:cNvSpPr>
            <a:spLocks noGrp="1"/>
          </p:cNvSpPr>
          <p:nvPr>
            <p:ph type="subTitle" idx="1"/>
          </p:nvPr>
        </p:nvSpPr>
        <p:spPr>
          <a:xfrm>
            <a:off x="1547664" y="4239090"/>
            <a:ext cx="5832648" cy="1314450"/>
          </a:xfrm>
        </p:spPr>
        <p:txBody>
          <a:bodyPr/>
          <a:lstStyle/>
          <a:p>
            <a:pPr algn="l"/>
            <a:r>
              <a:rPr lang="en-GB" sz="1500" dirty="0"/>
              <a:t>Shaun Cassidy</a:t>
            </a:r>
          </a:p>
          <a:p>
            <a:pPr algn="l"/>
            <a:r>
              <a:rPr lang="en-GB" sz="1500" dirty="0"/>
              <a:t>Scottish Government: Housing Standards and Quality Team</a:t>
            </a:r>
          </a:p>
          <a:p>
            <a:pPr algn="l"/>
            <a:r>
              <a:rPr lang="en-GB" sz="1500" dirty="0" err="1">
                <a:hlinkClick r:id="rId3"/>
              </a:rPr>
              <a:t>Shaun.cassidy@gov.scot</a:t>
            </a:r>
            <a:r>
              <a:rPr lang="en-GB" sz="1500" dirty="0"/>
              <a:t> </a:t>
            </a:r>
          </a:p>
        </p:txBody>
      </p:sp>
      <p:pic>
        <p:nvPicPr>
          <p:cNvPr id="4" name="Picture 3" descr="House on a blue background with white question marks all around"/>
          <p:cNvPicPr>
            <a:picLocks noChangeAspect="1"/>
          </p:cNvPicPr>
          <p:nvPr/>
        </p:nvPicPr>
        <p:blipFill>
          <a:blip r:embed="rId4"/>
          <a:stretch>
            <a:fillRect/>
          </a:stretch>
        </p:blipFill>
        <p:spPr>
          <a:xfrm>
            <a:off x="5685122" y="2007135"/>
            <a:ext cx="1800381" cy="1703218"/>
          </a:xfrm>
          <a:prstGeom prst="rect">
            <a:avLst/>
          </a:prstGeom>
        </p:spPr>
      </p:pic>
    </p:spTree>
    <p:extLst>
      <p:ext uri="{BB962C8B-B14F-4D97-AF65-F5344CB8AC3E}">
        <p14:creationId xmlns:p14="http://schemas.microsoft.com/office/powerpoint/2010/main" val="37889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539552" y="1958975"/>
            <a:ext cx="7772400" cy="1470025"/>
          </a:xfrm>
        </p:spPr>
        <p:txBody>
          <a:bodyPr/>
          <a:lstStyle/>
          <a:p>
            <a:r>
              <a:rPr lang="en-GB" dirty="0">
                <a:solidFill>
                  <a:schemeClr val="accent6"/>
                </a:solidFill>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B239-A32B-8062-246C-F346153F736F}"/>
              </a:ext>
            </a:extLst>
          </p:cNvPr>
          <p:cNvSpPr>
            <a:spLocks noGrp="1"/>
          </p:cNvSpPr>
          <p:nvPr>
            <p:ph type="title"/>
          </p:nvPr>
        </p:nvSpPr>
        <p:spPr/>
        <p:txBody>
          <a:bodyPr/>
          <a:lstStyle/>
          <a:p>
            <a:pPr algn="l"/>
            <a:r>
              <a:rPr lang="en-GB" sz="4000" dirty="0">
                <a:solidFill>
                  <a:schemeClr val="accent2"/>
                </a:solidFill>
              </a:rPr>
              <a:t>Lead Failures in Scotland (Public)</a:t>
            </a:r>
          </a:p>
        </p:txBody>
      </p:sp>
      <p:pic>
        <p:nvPicPr>
          <p:cNvPr id="5" name="Content Placeholder 4" descr="Line graph to show the failures of the Lead Standard in Public Supplies. There is a downward trend">
            <a:extLst>
              <a:ext uri="{FF2B5EF4-FFF2-40B4-BE49-F238E27FC236}">
                <a16:creationId xmlns:a16="http://schemas.microsoft.com/office/drawing/2014/main" id="{2581B473-E69D-EB7B-BF1D-69DCCACFE42C}"/>
              </a:ext>
            </a:extLst>
          </p:cNvPr>
          <p:cNvPicPr>
            <a:picLocks noGrp="1" noChangeAspect="1"/>
          </p:cNvPicPr>
          <p:nvPr>
            <p:ph idx="1"/>
          </p:nvPr>
        </p:nvPicPr>
        <p:blipFill rotWithShape="1">
          <a:blip r:embed="rId2"/>
          <a:srcRect l="1729" t="45195" r="62529" b="15045"/>
          <a:stretch/>
        </p:blipFill>
        <p:spPr>
          <a:xfrm>
            <a:off x="611560" y="1340768"/>
            <a:ext cx="7920880" cy="4591309"/>
          </a:xfrm>
        </p:spPr>
      </p:pic>
      <p:sp>
        <p:nvSpPr>
          <p:cNvPr id="6" name="TextBox 5">
            <a:extLst>
              <a:ext uri="{FF2B5EF4-FFF2-40B4-BE49-F238E27FC236}">
                <a16:creationId xmlns:a16="http://schemas.microsoft.com/office/drawing/2014/main" id="{791F79CA-109D-DE74-9203-04EC0C97CE71}"/>
              </a:ext>
            </a:extLst>
          </p:cNvPr>
          <p:cNvSpPr txBox="1"/>
          <p:nvPr/>
        </p:nvSpPr>
        <p:spPr>
          <a:xfrm>
            <a:off x="611560" y="6093296"/>
            <a:ext cx="5832648" cy="523220"/>
          </a:xfrm>
          <a:prstGeom prst="rect">
            <a:avLst/>
          </a:prstGeom>
          <a:noFill/>
        </p:spPr>
        <p:txBody>
          <a:bodyPr wrap="square" rtlCol="0">
            <a:spAutoFit/>
          </a:bodyPr>
          <a:lstStyle/>
          <a:p>
            <a:r>
              <a:rPr lang="en-GB" sz="1400" dirty="0"/>
              <a:t>*Regulatory Sample failures only</a:t>
            </a:r>
          </a:p>
          <a:p>
            <a:r>
              <a:rPr lang="en-GB" sz="1400" dirty="0"/>
              <a:t>**Initial view of data shows zero Reg Sample failures in 2023</a:t>
            </a:r>
          </a:p>
        </p:txBody>
      </p:sp>
    </p:spTree>
    <p:extLst>
      <p:ext uri="{BB962C8B-B14F-4D97-AF65-F5344CB8AC3E}">
        <p14:creationId xmlns:p14="http://schemas.microsoft.com/office/powerpoint/2010/main" val="414129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B239-A32B-8062-246C-F346153F736F}"/>
              </a:ext>
            </a:extLst>
          </p:cNvPr>
          <p:cNvSpPr>
            <a:spLocks noGrp="1"/>
          </p:cNvSpPr>
          <p:nvPr>
            <p:ph type="title"/>
          </p:nvPr>
        </p:nvSpPr>
        <p:spPr>
          <a:xfrm>
            <a:off x="158824" y="20179"/>
            <a:ext cx="8229600" cy="1143000"/>
          </a:xfrm>
        </p:spPr>
        <p:txBody>
          <a:bodyPr/>
          <a:lstStyle/>
          <a:p>
            <a:pPr algn="l"/>
            <a:r>
              <a:rPr lang="en-GB" sz="4000" dirty="0">
                <a:solidFill>
                  <a:schemeClr val="accent2"/>
                </a:solidFill>
              </a:rPr>
              <a:t>Lead Failures in Scotland (Private)</a:t>
            </a:r>
          </a:p>
        </p:txBody>
      </p:sp>
      <p:pic>
        <p:nvPicPr>
          <p:cNvPr id="7" name="Picture 6" descr="A screen shot from Microsoft Power BI Showing Failure of the lead standard in private supplies in Scotland">
            <a:extLst>
              <a:ext uri="{FF2B5EF4-FFF2-40B4-BE49-F238E27FC236}">
                <a16:creationId xmlns:a16="http://schemas.microsoft.com/office/drawing/2014/main" id="{A1B71CF4-D93E-5665-27F8-8BCE011EED19}"/>
              </a:ext>
            </a:extLst>
          </p:cNvPr>
          <p:cNvPicPr>
            <a:picLocks noChangeAspect="1"/>
          </p:cNvPicPr>
          <p:nvPr/>
        </p:nvPicPr>
        <p:blipFill rotWithShape="1">
          <a:blip r:embed="rId2"/>
          <a:srcRect l="8726" t="22000" r="53069" b="3662"/>
          <a:stretch/>
        </p:blipFill>
        <p:spPr>
          <a:xfrm>
            <a:off x="98137" y="980728"/>
            <a:ext cx="8947726" cy="5112568"/>
          </a:xfrm>
          <a:prstGeom prst="rect">
            <a:avLst/>
          </a:prstGeom>
        </p:spPr>
      </p:pic>
      <p:sp>
        <p:nvSpPr>
          <p:cNvPr id="8" name="Rectangle 7">
            <a:extLst>
              <a:ext uri="{FF2B5EF4-FFF2-40B4-BE49-F238E27FC236}">
                <a16:creationId xmlns:a16="http://schemas.microsoft.com/office/drawing/2014/main" id="{BE995AEE-4ACC-2BF9-A8FB-EF9F07C9BA0A}"/>
              </a:ext>
              <a:ext uri="{C183D7F6-B498-43B3-948B-1728B52AA6E4}">
                <adec:decorative xmlns:adec="http://schemas.microsoft.com/office/drawing/2017/decorative" val="1"/>
              </a:ext>
            </a:extLst>
          </p:cNvPr>
          <p:cNvSpPr/>
          <p:nvPr/>
        </p:nvSpPr>
        <p:spPr>
          <a:xfrm>
            <a:off x="98137" y="4879881"/>
            <a:ext cx="4413176" cy="36004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35ED0D9B-8FAD-B38B-0A2D-7437B41A28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0" y="4672599"/>
            <a:ext cx="4468755" cy="414564"/>
          </a:xfrm>
          <a:prstGeom prst="rect">
            <a:avLst/>
          </a:prstGeom>
        </p:spPr>
      </p:pic>
    </p:spTree>
    <p:extLst>
      <p:ext uri="{BB962C8B-B14F-4D97-AF65-F5344CB8AC3E}">
        <p14:creationId xmlns:p14="http://schemas.microsoft.com/office/powerpoint/2010/main" val="238760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B239-A32B-8062-246C-F346153F736F}"/>
              </a:ext>
            </a:extLst>
          </p:cNvPr>
          <p:cNvSpPr>
            <a:spLocks noGrp="1"/>
          </p:cNvSpPr>
          <p:nvPr>
            <p:ph type="title"/>
          </p:nvPr>
        </p:nvSpPr>
        <p:spPr/>
        <p:txBody>
          <a:bodyPr/>
          <a:lstStyle/>
          <a:p>
            <a:pPr algn="l"/>
            <a:r>
              <a:rPr lang="en-GB" dirty="0">
                <a:solidFill>
                  <a:schemeClr val="accent2"/>
                </a:solidFill>
              </a:rPr>
              <a:t>Health Harms of Lead</a:t>
            </a:r>
          </a:p>
        </p:txBody>
      </p:sp>
      <p:sp>
        <p:nvSpPr>
          <p:cNvPr id="3" name="Content Placeholder 2">
            <a:extLst>
              <a:ext uri="{FF2B5EF4-FFF2-40B4-BE49-F238E27FC236}">
                <a16:creationId xmlns:a16="http://schemas.microsoft.com/office/drawing/2014/main" id="{3F118C32-3DBB-E5A4-DACB-DDB120C6E722}"/>
              </a:ext>
            </a:extLst>
          </p:cNvPr>
          <p:cNvSpPr>
            <a:spLocks noGrp="1"/>
          </p:cNvSpPr>
          <p:nvPr>
            <p:ph idx="1"/>
          </p:nvPr>
        </p:nvSpPr>
        <p:spPr/>
        <p:txBody>
          <a:bodyPr/>
          <a:lstStyle/>
          <a:p>
            <a:r>
              <a:rPr lang="en-GB" sz="2000" dirty="0"/>
              <a:t>No safe level of exposure to lead and there is no safe threshold for lead in blood.</a:t>
            </a:r>
          </a:p>
          <a:p>
            <a:r>
              <a:rPr lang="en-GB" sz="2000" dirty="0"/>
              <a:t>Cumulative </a:t>
            </a:r>
          </a:p>
          <a:p>
            <a:r>
              <a:rPr lang="en-GB" sz="2000" dirty="0"/>
              <a:t>Particularly harmful for children and foetus – developing neuro systems.  </a:t>
            </a:r>
          </a:p>
          <a:p>
            <a:r>
              <a:rPr lang="en-GB" sz="2000" dirty="0"/>
              <a:t>Acute severe toxicity (BLL &gt;1.45 </a:t>
            </a:r>
            <a:r>
              <a:rPr lang="en-GB" sz="2000" dirty="0" err="1"/>
              <a:t>micromol</a:t>
            </a:r>
            <a:r>
              <a:rPr lang="en-GB" sz="2000" dirty="0"/>
              <a:t>/L): anaemia, gastroenterological disturbance, headache, ataxia, motor and sensory neuropathy, cerebral oedema and encephalopathy at BLL &gt;</a:t>
            </a:r>
            <a:r>
              <a:rPr lang="en-GB" sz="2000" dirty="0" err="1"/>
              <a:t>4.83micromol</a:t>
            </a:r>
            <a:r>
              <a:rPr lang="en-GB" sz="2000" dirty="0"/>
              <a:t>/L)</a:t>
            </a:r>
          </a:p>
          <a:p>
            <a:r>
              <a:rPr lang="en-GB" sz="2000" dirty="0"/>
              <a:t>Chronic lower level: lower IQ, increased behavioural problems, reduced foetal growth, delayed puberty. In adults - decreased kidney function, hypertension. </a:t>
            </a:r>
          </a:p>
          <a:p>
            <a:endParaRPr lang="en-GB" dirty="0"/>
          </a:p>
        </p:txBody>
      </p:sp>
    </p:spTree>
    <p:extLst>
      <p:ext uri="{BB962C8B-B14F-4D97-AF65-F5344CB8AC3E}">
        <p14:creationId xmlns:p14="http://schemas.microsoft.com/office/powerpoint/2010/main" val="531772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B239-A32B-8062-246C-F346153F736F}"/>
              </a:ext>
            </a:extLst>
          </p:cNvPr>
          <p:cNvSpPr>
            <a:spLocks noGrp="1"/>
          </p:cNvSpPr>
          <p:nvPr>
            <p:ph type="title"/>
          </p:nvPr>
        </p:nvSpPr>
        <p:spPr/>
        <p:txBody>
          <a:bodyPr/>
          <a:lstStyle/>
          <a:p>
            <a:pPr algn="l"/>
            <a:r>
              <a:rPr lang="en-GB" dirty="0">
                <a:solidFill>
                  <a:schemeClr val="accent2"/>
                </a:solidFill>
              </a:rPr>
              <a:t>Achieving Lead Free</a:t>
            </a:r>
          </a:p>
        </p:txBody>
      </p:sp>
      <p:sp>
        <p:nvSpPr>
          <p:cNvPr id="3" name="Content Placeholder 2">
            <a:extLst>
              <a:ext uri="{FF2B5EF4-FFF2-40B4-BE49-F238E27FC236}">
                <a16:creationId xmlns:a16="http://schemas.microsoft.com/office/drawing/2014/main" id="{3F118C32-3DBB-E5A4-DACB-DDB120C6E722}"/>
              </a:ext>
            </a:extLst>
          </p:cNvPr>
          <p:cNvSpPr>
            <a:spLocks noGrp="1"/>
          </p:cNvSpPr>
          <p:nvPr>
            <p:ph idx="1"/>
          </p:nvPr>
        </p:nvSpPr>
        <p:spPr/>
        <p:txBody>
          <a:bodyPr/>
          <a:lstStyle/>
          <a:p>
            <a:r>
              <a:rPr lang="en-GB" sz="2000" dirty="0"/>
              <a:t>A Lead-Free Scotland requires a multistakeholder approach and Scotland wide strategy.</a:t>
            </a:r>
          </a:p>
          <a:p>
            <a:r>
              <a:rPr lang="en-GB" sz="2000" dirty="0" err="1"/>
              <a:t>rDWD</a:t>
            </a:r>
            <a:r>
              <a:rPr lang="en-GB" sz="2000" dirty="0"/>
              <a:t> alignment 	- Potential future </a:t>
            </a:r>
            <a:r>
              <a:rPr lang="en-GB" sz="2000" dirty="0" err="1"/>
              <a:t>5µgPb</a:t>
            </a:r>
            <a:r>
              <a:rPr lang="en-GB" sz="2000" dirty="0"/>
              <a:t>/l standard for 2036</a:t>
            </a:r>
          </a:p>
          <a:p>
            <a:pPr marL="0" indent="0">
              <a:buNone/>
            </a:pPr>
            <a:r>
              <a:rPr lang="en-GB" sz="2000" dirty="0"/>
              <a:t>		      	- General analysis</a:t>
            </a:r>
          </a:p>
          <a:p>
            <a:pPr marL="0" indent="0">
              <a:buNone/>
            </a:pPr>
            <a:r>
              <a:rPr lang="en-GB" sz="2000" dirty="0"/>
              <a:t>		      	- Need for a Lead Strategy?</a:t>
            </a:r>
          </a:p>
          <a:p>
            <a:r>
              <a:rPr lang="en-GB" sz="2000" dirty="0"/>
              <a:t>Scotland Lead Steering Group:</a:t>
            </a:r>
          </a:p>
          <a:p>
            <a:pPr marL="0" indent="0">
              <a:buNone/>
            </a:pPr>
            <a:r>
              <a:rPr lang="en-GB" sz="2000" dirty="0"/>
              <a:t>			- Launched August-24</a:t>
            </a:r>
          </a:p>
          <a:p>
            <a:pPr marL="0" indent="0">
              <a:buNone/>
            </a:pPr>
            <a:r>
              <a:rPr lang="en-GB" sz="2000" dirty="0"/>
              <a:t>			- Multistakeholder group</a:t>
            </a:r>
          </a:p>
          <a:p>
            <a:pPr marL="0" indent="0">
              <a:buNone/>
            </a:pPr>
            <a:r>
              <a:rPr lang="en-GB" sz="2000" dirty="0"/>
              <a:t>			- Previous aims to align policies and engage 			  with multiple stakeholders</a:t>
            </a:r>
          </a:p>
          <a:p>
            <a:pPr marL="0" indent="0">
              <a:buNone/>
            </a:pPr>
            <a:r>
              <a:rPr lang="en-GB" sz="2000" dirty="0"/>
              <a:t>			- New objectives and priorities to be set</a:t>
            </a:r>
          </a:p>
          <a:p>
            <a:r>
              <a:rPr lang="en-GB" sz="2000" dirty="0"/>
              <a:t>Scottish Water Lead Removal Trials</a:t>
            </a:r>
          </a:p>
          <a:p>
            <a:r>
              <a:rPr lang="en-GB" sz="2000" dirty="0"/>
              <a:t>Research</a:t>
            </a:r>
          </a:p>
          <a:p>
            <a:r>
              <a:rPr lang="en-GB" sz="2000" dirty="0"/>
              <a:t>Phosphate Disengagement?</a:t>
            </a:r>
          </a:p>
        </p:txBody>
      </p:sp>
    </p:spTree>
    <p:extLst>
      <p:ext uri="{BB962C8B-B14F-4D97-AF65-F5344CB8AC3E}">
        <p14:creationId xmlns:p14="http://schemas.microsoft.com/office/powerpoint/2010/main" val="3052234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3A27-0BFE-C1F2-D756-51FCCC4505F1}"/>
              </a:ext>
              <a:ext uri="{C183D7F6-B498-43B3-948B-1728B52AA6E4}">
                <adec:decorative xmlns:adec="http://schemas.microsoft.com/office/drawing/2017/decorative" val="1"/>
              </a:ext>
            </a:extLst>
          </p:cNvPr>
          <p:cNvSpPr>
            <a:spLocks noGrp="1"/>
          </p:cNvSpPr>
          <p:nvPr>
            <p:ph type="title"/>
          </p:nvPr>
        </p:nvSpPr>
        <p:spPr>
          <a:xfrm>
            <a:off x="1011384" y="948636"/>
            <a:ext cx="8132618" cy="481937"/>
          </a:xfrm>
        </p:spPr>
        <p:txBody>
          <a:bodyPr/>
          <a:lstStyle/>
          <a:p>
            <a:r>
              <a:rPr lang="en-US" sz="2100"/>
              <a:t>Lead Strategy Progress</a:t>
            </a:r>
            <a:endParaRPr lang="en-GB" sz="2100"/>
          </a:p>
        </p:txBody>
      </p:sp>
      <p:sp>
        <p:nvSpPr>
          <p:cNvPr id="9" name="Rectangle 8">
            <a:extLst>
              <a:ext uri="{FF2B5EF4-FFF2-40B4-BE49-F238E27FC236}">
                <a16:creationId xmlns:a16="http://schemas.microsoft.com/office/drawing/2014/main" id="{DAA77732-8654-9329-FAA2-1FDB981DA45C}"/>
              </a:ext>
              <a:ext uri="{C183D7F6-B498-43B3-948B-1728B52AA6E4}">
                <adec:decorative xmlns:adec="http://schemas.microsoft.com/office/drawing/2017/decorative" val="1"/>
              </a:ext>
            </a:extLst>
          </p:cNvPr>
          <p:cNvSpPr/>
          <p:nvPr/>
        </p:nvSpPr>
        <p:spPr>
          <a:xfrm>
            <a:off x="688704" y="1359056"/>
            <a:ext cx="2091828" cy="152822"/>
          </a:xfrm>
          <a:prstGeom prst="rect">
            <a:avLst/>
          </a:prstGeom>
          <a:solidFill>
            <a:srgbClr val="0070C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8" fontAlgn="auto">
              <a:spcBef>
                <a:spcPts val="0"/>
              </a:spcBef>
              <a:spcAft>
                <a:spcPts val="0"/>
              </a:spcAft>
              <a:defRPr/>
            </a:pPr>
            <a:r>
              <a:rPr lang="en-US" sz="788" dirty="0">
                <a:solidFill>
                  <a:srgbClr val="FFFFFF"/>
                </a:solidFill>
                <a:latin typeface="Calibri" panose="020F0502020204030204"/>
              </a:rPr>
              <a:t>Lead Compliance</a:t>
            </a:r>
            <a:endParaRPr lang="en-GB" sz="788" dirty="0">
              <a:solidFill>
                <a:srgbClr val="FFFFFF"/>
              </a:solidFill>
              <a:latin typeface="Calibri" panose="020F0502020204030204"/>
            </a:endParaRPr>
          </a:p>
        </p:txBody>
      </p:sp>
      <p:sp>
        <p:nvSpPr>
          <p:cNvPr id="10" name="Rectangle 9">
            <a:extLst>
              <a:ext uri="{FF2B5EF4-FFF2-40B4-BE49-F238E27FC236}">
                <a16:creationId xmlns:a16="http://schemas.microsoft.com/office/drawing/2014/main" id="{0AD11472-E2E1-C962-EE2C-755C925AF844}"/>
              </a:ext>
              <a:ext uri="{C183D7F6-B498-43B3-948B-1728B52AA6E4}">
                <adec:decorative xmlns:adec="http://schemas.microsoft.com/office/drawing/2017/decorative" val="1"/>
              </a:ext>
            </a:extLst>
          </p:cNvPr>
          <p:cNvSpPr/>
          <p:nvPr/>
        </p:nvSpPr>
        <p:spPr>
          <a:xfrm>
            <a:off x="2866319" y="1353945"/>
            <a:ext cx="1971000" cy="152821"/>
          </a:xfrm>
          <a:prstGeom prst="rect">
            <a:avLst/>
          </a:prstGeom>
          <a:solidFill>
            <a:srgbClr val="0070C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8" fontAlgn="auto">
              <a:spcBef>
                <a:spcPts val="0"/>
              </a:spcBef>
              <a:spcAft>
                <a:spcPts val="0"/>
              </a:spcAft>
              <a:defRPr/>
            </a:pPr>
            <a:r>
              <a:rPr lang="en-US" sz="788">
                <a:solidFill>
                  <a:srgbClr val="FFFFFF"/>
                </a:solidFill>
                <a:latin typeface="Calibri" panose="020F0502020204030204"/>
              </a:rPr>
              <a:t>Public Network Lead Pipe Free</a:t>
            </a:r>
            <a:endParaRPr lang="en-GB" sz="788">
              <a:solidFill>
                <a:srgbClr val="FFFFFF"/>
              </a:solidFill>
              <a:latin typeface="Calibri" panose="020F0502020204030204"/>
            </a:endParaRPr>
          </a:p>
        </p:txBody>
      </p:sp>
      <p:sp>
        <p:nvSpPr>
          <p:cNvPr id="11" name="Rectangle 10">
            <a:extLst>
              <a:ext uri="{FF2B5EF4-FFF2-40B4-BE49-F238E27FC236}">
                <a16:creationId xmlns:a16="http://schemas.microsoft.com/office/drawing/2014/main" id="{EDF370E9-CDD3-9C67-893A-4EB528D0C075}"/>
              </a:ext>
              <a:ext uri="{C183D7F6-B498-43B3-948B-1728B52AA6E4}">
                <adec:decorative xmlns:adec="http://schemas.microsoft.com/office/drawing/2017/decorative" val="1"/>
              </a:ext>
            </a:extLst>
          </p:cNvPr>
          <p:cNvSpPr/>
          <p:nvPr/>
        </p:nvSpPr>
        <p:spPr>
          <a:xfrm>
            <a:off x="4933482" y="1353836"/>
            <a:ext cx="2369411" cy="336835"/>
          </a:xfrm>
          <a:prstGeom prst="rect">
            <a:avLst/>
          </a:prstGeom>
          <a:solidFill>
            <a:srgbClr val="0070C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8" fontAlgn="auto">
              <a:spcBef>
                <a:spcPts val="0"/>
              </a:spcBef>
              <a:spcAft>
                <a:spcPts val="0"/>
              </a:spcAft>
              <a:defRPr/>
            </a:pPr>
            <a:r>
              <a:rPr lang="en-US" sz="788">
                <a:solidFill>
                  <a:srgbClr val="FFFFFF"/>
                </a:solidFill>
                <a:latin typeface="Calibri" panose="020F0502020204030204"/>
              </a:rPr>
              <a:t>Water Supply Lead Pipe Free</a:t>
            </a:r>
          </a:p>
          <a:p>
            <a:pPr algn="ctr" defTabSz="685768" fontAlgn="auto">
              <a:spcBef>
                <a:spcPts val="0"/>
              </a:spcBef>
              <a:spcAft>
                <a:spcPts val="0"/>
              </a:spcAft>
              <a:defRPr/>
            </a:pPr>
            <a:r>
              <a:rPr lang="en-US" sz="788">
                <a:solidFill>
                  <a:srgbClr val="FFFFFF"/>
                </a:solidFill>
                <a:latin typeface="Calibri" panose="020F0502020204030204"/>
              </a:rPr>
              <a:t>Post-2045</a:t>
            </a:r>
            <a:endParaRPr lang="en-GB" sz="788">
              <a:solidFill>
                <a:srgbClr val="FFFFFF"/>
              </a:solidFill>
              <a:latin typeface="Calibri" panose="020F0502020204030204"/>
            </a:endParaRPr>
          </a:p>
        </p:txBody>
      </p:sp>
      <p:sp>
        <p:nvSpPr>
          <p:cNvPr id="12" name="Arrow: Pentagon 11">
            <a:extLst>
              <a:ext uri="{FF2B5EF4-FFF2-40B4-BE49-F238E27FC236}">
                <a16:creationId xmlns:a16="http://schemas.microsoft.com/office/drawing/2014/main" id="{13AE7069-80C3-FF09-37C3-8FD20CEA4E16}"/>
              </a:ext>
              <a:ext uri="{C183D7F6-B498-43B3-948B-1728B52AA6E4}">
                <adec:decorative xmlns:adec="http://schemas.microsoft.com/office/drawing/2017/decorative" val="1"/>
              </a:ext>
            </a:extLst>
          </p:cNvPr>
          <p:cNvSpPr/>
          <p:nvPr/>
        </p:nvSpPr>
        <p:spPr>
          <a:xfrm>
            <a:off x="676775" y="1755623"/>
            <a:ext cx="1573710" cy="208361"/>
          </a:xfrm>
          <a:prstGeom prst="homePlate">
            <a:avLst>
              <a:gd name="adj" fmla="val 59825"/>
            </a:avLst>
          </a:prstGeom>
          <a:noFill/>
          <a:ln w="28575">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B050"/>
                </a:solidFill>
                <a:latin typeface="Calibri" panose="020F0502020204030204"/>
              </a:rPr>
              <a:t>Phosphate dosing &amp; optimisation</a:t>
            </a:r>
            <a:endParaRPr lang="en-GB" sz="788">
              <a:solidFill>
                <a:srgbClr val="00B050"/>
              </a:solidFill>
              <a:latin typeface="Calibri" panose="020F0502020204030204"/>
            </a:endParaRPr>
          </a:p>
        </p:txBody>
      </p:sp>
      <p:sp>
        <p:nvSpPr>
          <p:cNvPr id="13" name="Arrow: Pentagon 12">
            <a:extLst>
              <a:ext uri="{FF2B5EF4-FFF2-40B4-BE49-F238E27FC236}">
                <a16:creationId xmlns:a16="http://schemas.microsoft.com/office/drawing/2014/main" id="{96EE912C-8E4F-FF6A-94A1-5E2E94D8832A}"/>
              </a:ext>
              <a:ext uri="{C183D7F6-B498-43B3-948B-1728B52AA6E4}">
                <adec:decorative xmlns:adec="http://schemas.microsoft.com/office/drawing/2017/decorative" val="1"/>
              </a:ext>
            </a:extLst>
          </p:cNvPr>
          <p:cNvSpPr/>
          <p:nvPr/>
        </p:nvSpPr>
        <p:spPr>
          <a:xfrm>
            <a:off x="672503" y="2321747"/>
            <a:ext cx="2102060" cy="394799"/>
          </a:xfrm>
          <a:prstGeom prst="homePlate">
            <a:avLst>
              <a:gd name="adj" fmla="val 31851"/>
            </a:avLst>
          </a:prstGeom>
          <a:noFill/>
          <a:ln w="28575">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B050"/>
                </a:solidFill>
                <a:latin typeface="Calibri" panose="020F0502020204030204"/>
              </a:rPr>
              <a:t>Local Authority Schools </a:t>
            </a:r>
          </a:p>
          <a:p>
            <a:pPr defTabSz="685768" fontAlgn="auto">
              <a:spcBef>
                <a:spcPts val="0"/>
              </a:spcBef>
              <a:spcAft>
                <a:spcPts val="0"/>
              </a:spcAft>
              <a:defRPr/>
            </a:pPr>
            <a:r>
              <a:rPr lang="en-US" sz="788">
                <a:solidFill>
                  <a:srgbClr val="00B050"/>
                </a:solidFill>
                <a:latin typeface="Calibri" panose="020F0502020204030204"/>
              </a:rPr>
              <a:t>CEO confirmation school estates are compliant with standard.</a:t>
            </a:r>
          </a:p>
        </p:txBody>
      </p:sp>
      <p:sp>
        <p:nvSpPr>
          <p:cNvPr id="14" name="Arrow: Pentagon 13">
            <a:extLst>
              <a:ext uri="{FF2B5EF4-FFF2-40B4-BE49-F238E27FC236}">
                <a16:creationId xmlns:a16="http://schemas.microsoft.com/office/drawing/2014/main" id="{336CC018-A2FF-6EB4-86BC-43E80BD1850C}"/>
              </a:ext>
              <a:ext uri="{C183D7F6-B498-43B3-948B-1728B52AA6E4}">
                <adec:decorative xmlns:adec="http://schemas.microsoft.com/office/drawing/2017/decorative" val="1"/>
              </a:ext>
            </a:extLst>
          </p:cNvPr>
          <p:cNvSpPr/>
          <p:nvPr/>
        </p:nvSpPr>
        <p:spPr>
          <a:xfrm>
            <a:off x="676352" y="2750636"/>
            <a:ext cx="2102060" cy="353942"/>
          </a:xfrm>
          <a:prstGeom prst="homePlate">
            <a:avLst>
              <a:gd name="adj" fmla="val 35540"/>
            </a:avLst>
          </a:prstGeom>
          <a:noFill/>
          <a:ln w="28575">
            <a:solidFill>
              <a:schemeClr val="accent5">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Private Schools 87 identified, </a:t>
            </a:r>
          </a:p>
          <a:p>
            <a:pPr defTabSz="685768" fontAlgn="auto">
              <a:spcBef>
                <a:spcPts val="0"/>
              </a:spcBef>
              <a:spcAft>
                <a:spcPts val="0"/>
              </a:spcAft>
              <a:defRPr/>
            </a:pPr>
            <a:r>
              <a:rPr lang="en-US" sz="788">
                <a:solidFill>
                  <a:srgbClr val="002060"/>
                </a:solidFill>
                <a:latin typeface="Calibri" panose="020F0502020204030204"/>
              </a:rPr>
              <a:t>51 sampled (1583 samples), 18 premises with exceedances.</a:t>
            </a:r>
          </a:p>
        </p:txBody>
      </p:sp>
      <p:sp>
        <p:nvSpPr>
          <p:cNvPr id="15" name="Arrow: Pentagon 14">
            <a:extLst>
              <a:ext uri="{FF2B5EF4-FFF2-40B4-BE49-F238E27FC236}">
                <a16:creationId xmlns:a16="http://schemas.microsoft.com/office/drawing/2014/main" id="{95BB25F9-39A9-5BB7-A2D9-E32C2C8A88B3}"/>
              </a:ext>
              <a:ext uri="{C183D7F6-B498-43B3-948B-1728B52AA6E4}">
                <adec:decorative xmlns:adec="http://schemas.microsoft.com/office/drawing/2017/decorative" val="1"/>
              </a:ext>
            </a:extLst>
          </p:cNvPr>
          <p:cNvSpPr/>
          <p:nvPr/>
        </p:nvSpPr>
        <p:spPr>
          <a:xfrm>
            <a:off x="676354" y="3135496"/>
            <a:ext cx="2104175" cy="353942"/>
          </a:xfrm>
          <a:prstGeom prst="homePlate">
            <a:avLst>
              <a:gd name="adj" fmla="val 42914"/>
            </a:avLst>
          </a:prstGeom>
          <a:noFill/>
          <a:ln w="28575">
            <a:solidFill>
              <a:schemeClr val="accent5">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Private Nurseries 905 identified, </a:t>
            </a:r>
          </a:p>
          <a:p>
            <a:pPr defTabSz="685768" fontAlgn="auto">
              <a:spcBef>
                <a:spcPts val="0"/>
              </a:spcBef>
              <a:spcAft>
                <a:spcPts val="0"/>
              </a:spcAft>
              <a:defRPr/>
            </a:pPr>
            <a:r>
              <a:rPr lang="en-US" sz="788">
                <a:solidFill>
                  <a:srgbClr val="002060"/>
                </a:solidFill>
                <a:latin typeface="Calibri" panose="020F0502020204030204"/>
              </a:rPr>
              <a:t>826 sampled (2622 samples), 97.8% meet standard. </a:t>
            </a:r>
          </a:p>
        </p:txBody>
      </p:sp>
      <p:sp>
        <p:nvSpPr>
          <p:cNvPr id="16" name="Arrow: Pentagon 15">
            <a:extLst>
              <a:ext uri="{FF2B5EF4-FFF2-40B4-BE49-F238E27FC236}">
                <a16:creationId xmlns:a16="http://schemas.microsoft.com/office/drawing/2014/main" id="{708D22E4-0372-18E0-8900-7213BDC8DCEA}"/>
              </a:ext>
              <a:ext uri="{C183D7F6-B498-43B3-948B-1728B52AA6E4}">
                <adec:decorative xmlns:adec="http://schemas.microsoft.com/office/drawing/2017/decorative" val="1"/>
              </a:ext>
            </a:extLst>
          </p:cNvPr>
          <p:cNvSpPr/>
          <p:nvPr/>
        </p:nvSpPr>
        <p:spPr>
          <a:xfrm>
            <a:off x="2870103" y="1757319"/>
            <a:ext cx="1971000" cy="482402"/>
          </a:xfrm>
          <a:prstGeom prst="homePlate">
            <a:avLst>
              <a:gd name="adj" fmla="val 35113"/>
            </a:avLst>
          </a:prstGeom>
          <a:noFill/>
          <a:ln w="28575">
            <a:solidFill>
              <a:schemeClr val="accent5">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Communications pipe replacement:</a:t>
            </a:r>
          </a:p>
          <a:p>
            <a:pPr marL="214313" indent="-214313" defTabSz="685768" fontAlgn="auto">
              <a:spcBef>
                <a:spcPts val="0"/>
              </a:spcBef>
              <a:spcAft>
                <a:spcPts val="0"/>
              </a:spcAft>
              <a:buFont typeface="Arial" panose="020B0604020202020204" pitchFamily="34" charset="0"/>
              <a:buChar char="•"/>
              <a:defRPr/>
            </a:pPr>
            <a:r>
              <a:rPr lang="en-US" sz="788">
                <a:solidFill>
                  <a:srgbClr val="002060"/>
                </a:solidFill>
                <a:latin typeface="Calibri" panose="020F0502020204030204"/>
              </a:rPr>
              <a:t>On request</a:t>
            </a:r>
          </a:p>
          <a:p>
            <a:pPr marL="214313" indent="-214313" defTabSz="685768" fontAlgn="auto">
              <a:spcBef>
                <a:spcPts val="0"/>
              </a:spcBef>
              <a:spcAft>
                <a:spcPts val="0"/>
              </a:spcAft>
              <a:buFont typeface="Arial" panose="020B0604020202020204" pitchFamily="34" charset="0"/>
              <a:buChar char="•"/>
              <a:defRPr/>
            </a:pPr>
            <a:r>
              <a:rPr lang="en-US" sz="788">
                <a:solidFill>
                  <a:srgbClr val="002060"/>
                </a:solidFill>
                <a:latin typeface="Calibri" panose="020F0502020204030204"/>
              </a:rPr>
              <a:t>Opportunistically when encountered</a:t>
            </a:r>
          </a:p>
          <a:p>
            <a:pPr marL="214313" indent="-214313" defTabSz="685768" fontAlgn="auto">
              <a:spcBef>
                <a:spcPts val="0"/>
              </a:spcBef>
              <a:spcAft>
                <a:spcPts val="0"/>
              </a:spcAft>
              <a:buFont typeface="Arial" panose="020B0604020202020204" pitchFamily="34" charset="0"/>
              <a:buChar char="•"/>
              <a:defRPr/>
            </a:pPr>
            <a:r>
              <a:rPr lang="en-US" sz="788">
                <a:solidFill>
                  <a:srgbClr val="002060"/>
                </a:solidFill>
                <a:latin typeface="Calibri" panose="020F0502020204030204"/>
              </a:rPr>
              <a:t>On level of 5µg/l in sample</a:t>
            </a:r>
          </a:p>
        </p:txBody>
      </p:sp>
      <p:sp>
        <p:nvSpPr>
          <p:cNvPr id="18" name="Arrow: Pentagon 17">
            <a:extLst>
              <a:ext uri="{FF2B5EF4-FFF2-40B4-BE49-F238E27FC236}">
                <a16:creationId xmlns:a16="http://schemas.microsoft.com/office/drawing/2014/main" id="{9BE6B2C3-D2FA-235B-18C6-C79B8FE52698}"/>
              </a:ext>
              <a:ext uri="{C183D7F6-B498-43B3-948B-1728B52AA6E4}">
                <adec:decorative xmlns:adec="http://schemas.microsoft.com/office/drawing/2017/decorative" val="1"/>
              </a:ext>
            </a:extLst>
          </p:cNvPr>
          <p:cNvSpPr/>
          <p:nvPr/>
        </p:nvSpPr>
        <p:spPr>
          <a:xfrm>
            <a:off x="2864212" y="3570308"/>
            <a:ext cx="4445271" cy="166148"/>
          </a:xfrm>
          <a:prstGeom prst="homePlate">
            <a:avLst/>
          </a:prstGeom>
          <a:noFill/>
          <a:ln w="28575">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B050"/>
                </a:solidFill>
                <a:latin typeface="Calibri" panose="020F0502020204030204"/>
              </a:rPr>
              <a:t>Local Authority and Housing Association Homes - SHQS Feb 2004 – Lead free supply by April 2015</a:t>
            </a:r>
          </a:p>
        </p:txBody>
      </p:sp>
      <p:sp>
        <p:nvSpPr>
          <p:cNvPr id="19" name="Arrow: Pentagon 18">
            <a:extLst>
              <a:ext uri="{FF2B5EF4-FFF2-40B4-BE49-F238E27FC236}">
                <a16:creationId xmlns:a16="http://schemas.microsoft.com/office/drawing/2014/main" id="{A08BB862-91FF-2A55-53D7-4F2B7B151C38}"/>
              </a:ext>
              <a:ext uri="{C183D7F6-B498-43B3-948B-1728B52AA6E4}">
                <adec:decorative xmlns:adec="http://schemas.microsoft.com/office/drawing/2017/decorative" val="1"/>
              </a:ext>
            </a:extLst>
          </p:cNvPr>
          <p:cNvSpPr/>
          <p:nvPr/>
        </p:nvSpPr>
        <p:spPr>
          <a:xfrm>
            <a:off x="2864212" y="3772729"/>
            <a:ext cx="4438685" cy="166148"/>
          </a:xfrm>
          <a:prstGeom prst="homePlate">
            <a:avLst/>
          </a:prstGeom>
          <a:noFill/>
          <a:ln w="28575">
            <a:solidFill>
              <a:schemeClr val="accent5">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Private Rental Homes - Repairing standards - Lead free supply by March 2024.</a:t>
            </a:r>
          </a:p>
        </p:txBody>
      </p:sp>
      <p:sp>
        <p:nvSpPr>
          <p:cNvPr id="20" name="Arrow: Pentagon 19">
            <a:extLst>
              <a:ext uri="{FF2B5EF4-FFF2-40B4-BE49-F238E27FC236}">
                <a16:creationId xmlns:a16="http://schemas.microsoft.com/office/drawing/2014/main" id="{AB6B2BB0-BD91-E1B5-1B21-F9E8EF3F7C3B}"/>
              </a:ext>
              <a:ext uri="{C183D7F6-B498-43B3-948B-1728B52AA6E4}">
                <adec:decorative xmlns:adec="http://schemas.microsoft.com/office/drawing/2017/decorative" val="1"/>
              </a:ext>
            </a:extLst>
          </p:cNvPr>
          <p:cNvSpPr/>
          <p:nvPr/>
        </p:nvSpPr>
        <p:spPr>
          <a:xfrm>
            <a:off x="4926898" y="2931048"/>
            <a:ext cx="2376000" cy="270000"/>
          </a:xfrm>
          <a:prstGeom prst="homePlate">
            <a:avLst/>
          </a:prstGeom>
          <a:solidFill>
            <a:schemeClr val="bg1">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Local authority buildings</a:t>
            </a:r>
            <a:endParaRPr lang="en-GB" sz="788">
              <a:solidFill>
                <a:srgbClr val="002060"/>
              </a:solidFill>
              <a:latin typeface="Calibri" panose="020F0502020204030204"/>
            </a:endParaRPr>
          </a:p>
        </p:txBody>
      </p:sp>
      <p:sp>
        <p:nvSpPr>
          <p:cNvPr id="21" name="Arrow: Pentagon 20">
            <a:extLst>
              <a:ext uri="{FF2B5EF4-FFF2-40B4-BE49-F238E27FC236}">
                <a16:creationId xmlns:a16="http://schemas.microsoft.com/office/drawing/2014/main" id="{CD6E4BCF-B238-A6E4-9745-7165AB161211}"/>
              </a:ext>
              <a:ext uri="{C183D7F6-B498-43B3-948B-1728B52AA6E4}">
                <adec:decorative xmlns:adec="http://schemas.microsoft.com/office/drawing/2017/decorative" val="1"/>
              </a:ext>
            </a:extLst>
          </p:cNvPr>
          <p:cNvSpPr/>
          <p:nvPr/>
        </p:nvSpPr>
        <p:spPr>
          <a:xfrm>
            <a:off x="4926896" y="2623893"/>
            <a:ext cx="2376000" cy="270000"/>
          </a:xfrm>
          <a:prstGeom prst="homePlate">
            <a:avLst/>
          </a:prstGeom>
          <a:solidFill>
            <a:schemeClr val="bg1">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Health care sector</a:t>
            </a:r>
            <a:endParaRPr lang="en-GB" sz="788">
              <a:solidFill>
                <a:srgbClr val="002060"/>
              </a:solidFill>
              <a:latin typeface="Calibri" panose="020F0502020204030204"/>
            </a:endParaRPr>
          </a:p>
        </p:txBody>
      </p:sp>
      <p:sp>
        <p:nvSpPr>
          <p:cNvPr id="22" name="Arrow: Pentagon 21">
            <a:extLst>
              <a:ext uri="{FF2B5EF4-FFF2-40B4-BE49-F238E27FC236}">
                <a16:creationId xmlns:a16="http://schemas.microsoft.com/office/drawing/2014/main" id="{EE1FDF1C-D7D0-E035-387D-CE7B9944BBA1}"/>
              </a:ext>
              <a:ext uri="{C183D7F6-B498-43B3-948B-1728B52AA6E4}">
                <adec:decorative xmlns:adec="http://schemas.microsoft.com/office/drawing/2017/decorative" val="1"/>
              </a:ext>
            </a:extLst>
          </p:cNvPr>
          <p:cNvSpPr/>
          <p:nvPr/>
        </p:nvSpPr>
        <p:spPr>
          <a:xfrm>
            <a:off x="4926899" y="2320322"/>
            <a:ext cx="2376000" cy="270000"/>
          </a:xfrm>
          <a:prstGeom prst="homePlate">
            <a:avLst/>
          </a:prstGeom>
          <a:solidFill>
            <a:schemeClr val="bg1">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Local Business premises</a:t>
            </a:r>
            <a:endParaRPr lang="en-GB" sz="788">
              <a:solidFill>
                <a:srgbClr val="002060"/>
              </a:solidFill>
              <a:latin typeface="Calibri" panose="020F0502020204030204"/>
            </a:endParaRPr>
          </a:p>
        </p:txBody>
      </p:sp>
      <p:sp>
        <p:nvSpPr>
          <p:cNvPr id="23" name="Rectangle 22">
            <a:extLst>
              <a:ext uri="{FF2B5EF4-FFF2-40B4-BE49-F238E27FC236}">
                <a16:creationId xmlns:a16="http://schemas.microsoft.com/office/drawing/2014/main" id="{9C498E71-BFA5-4D4B-BB2F-B163B03A4C8C}"/>
              </a:ext>
              <a:ext uri="{C183D7F6-B498-43B3-948B-1728B52AA6E4}">
                <adec:decorative xmlns:adec="http://schemas.microsoft.com/office/drawing/2017/decorative" val="1"/>
              </a:ext>
            </a:extLst>
          </p:cNvPr>
          <p:cNvSpPr/>
          <p:nvPr/>
        </p:nvSpPr>
        <p:spPr>
          <a:xfrm>
            <a:off x="34000" y="2320051"/>
            <a:ext cx="592164" cy="1169387"/>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8" fontAlgn="auto">
              <a:spcBef>
                <a:spcPts val="0"/>
              </a:spcBef>
              <a:spcAft>
                <a:spcPts val="0"/>
              </a:spcAft>
              <a:defRPr/>
            </a:pPr>
            <a:r>
              <a:rPr lang="en-US" sz="788">
                <a:solidFill>
                  <a:srgbClr val="FFFFFF"/>
                </a:solidFill>
                <a:latin typeface="Calibri" panose="020F0502020204030204"/>
              </a:rPr>
              <a:t>Public Buildings</a:t>
            </a:r>
            <a:endParaRPr lang="en-GB" sz="788">
              <a:solidFill>
                <a:srgbClr val="FFFFFF"/>
              </a:solidFill>
              <a:latin typeface="Calibri" panose="020F0502020204030204"/>
            </a:endParaRPr>
          </a:p>
        </p:txBody>
      </p:sp>
      <p:sp>
        <p:nvSpPr>
          <p:cNvPr id="24" name="Arrow: Pentagon 23">
            <a:extLst>
              <a:ext uri="{FF2B5EF4-FFF2-40B4-BE49-F238E27FC236}">
                <a16:creationId xmlns:a16="http://schemas.microsoft.com/office/drawing/2014/main" id="{39D2B0B7-E217-9D66-ECF9-44DE10F9FE74}"/>
              </a:ext>
              <a:ext uri="{C183D7F6-B498-43B3-948B-1728B52AA6E4}">
                <adec:decorative xmlns:adec="http://schemas.microsoft.com/office/drawing/2017/decorative" val="1"/>
              </a:ext>
            </a:extLst>
          </p:cNvPr>
          <p:cNvSpPr/>
          <p:nvPr/>
        </p:nvSpPr>
        <p:spPr>
          <a:xfrm>
            <a:off x="4926896" y="3982162"/>
            <a:ext cx="2376000" cy="140847"/>
          </a:xfrm>
          <a:prstGeom prst="homePlate">
            <a:avLst/>
          </a:prstGeom>
          <a:solidFill>
            <a:schemeClr val="bg1">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Short term lets / holiday homes</a:t>
            </a:r>
            <a:endParaRPr lang="en-GB" sz="788">
              <a:solidFill>
                <a:srgbClr val="002060"/>
              </a:solidFill>
              <a:latin typeface="Calibri" panose="020F0502020204030204"/>
            </a:endParaRPr>
          </a:p>
        </p:txBody>
      </p:sp>
      <p:sp>
        <p:nvSpPr>
          <p:cNvPr id="25" name="Arrow: Pentagon 24">
            <a:extLst>
              <a:ext uri="{FF2B5EF4-FFF2-40B4-BE49-F238E27FC236}">
                <a16:creationId xmlns:a16="http://schemas.microsoft.com/office/drawing/2014/main" id="{6C5D8725-5C63-2737-0F3A-2F71052BD4EB}"/>
              </a:ext>
              <a:ext uri="{C183D7F6-B498-43B3-948B-1728B52AA6E4}">
                <adec:decorative xmlns:adec="http://schemas.microsoft.com/office/drawing/2017/decorative" val="1"/>
              </a:ext>
            </a:extLst>
          </p:cNvPr>
          <p:cNvSpPr/>
          <p:nvPr/>
        </p:nvSpPr>
        <p:spPr>
          <a:xfrm>
            <a:off x="4926896" y="4152648"/>
            <a:ext cx="2376000" cy="145433"/>
          </a:xfrm>
          <a:prstGeom prst="homePlate">
            <a:avLst/>
          </a:prstGeom>
          <a:solidFill>
            <a:schemeClr val="bg1">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University halls &amp; military housing</a:t>
            </a:r>
            <a:endParaRPr lang="en-GB" sz="788">
              <a:solidFill>
                <a:srgbClr val="002060"/>
              </a:solidFill>
              <a:latin typeface="Calibri" panose="020F0502020204030204"/>
            </a:endParaRPr>
          </a:p>
        </p:txBody>
      </p:sp>
      <p:sp>
        <p:nvSpPr>
          <p:cNvPr id="26" name="Rectangle 25">
            <a:extLst>
              <a:ext uri="{FF2B5EF4-FFF2-40B4-BE49-F238E27FC236}">
                <a16:creationId xmlns:a16="http://schemas.microsoft.com/office/drawing/2014/main" id="{586DFC2F-4A81-6038-E3DC-A842DD21FAA6}"/>
              </a:ext>
              <a:ext uri="{C183D7F6-B498-43B3-948B-1728B52AA6E4}">
                <adec:decorative xmlns:adec="http://schemas.microsoft.com/office/drawing/2017/decorative" val="1"/>
              </a:ext>
            </a:extLst>
          </p:cNvPr>
          <p:cNvSpPr/>
          <p:nvPr/>
        </p:nvSpPr>
        <p:spPr>
          <a:xfrm>
            <a:off x="35779" y="3565585"/>
            <a:ext cx="590387" cy="725261"/>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8" fontAlgn="auto">
              <a:spcBef>
                <a:spcPts val="0"/>
              </a:spcBef>
              <a:spcAft>
                <a:spcPts val="0"/>
              </a:spcAft>
              <a:defRPr/>
            </a:pPr>
            <a:r>
              <a:rPr lang="en-US" sz="788">
                <a:solidFill>
                  <a:srgbClr val="FFFFFF"/>
                </a:solidFill>
                <a:latin typeface="Calibri" panose="020F0502020204030204"/>
              </a:rPr>
              <a:t>Rental Homes</a:t>
            </a:r>
            <a:endParaRPr lang="en-GB" sz="788">
              <a:solidFill>
                <a:srgbClr val="FFFFFF"/>
              </a:solidFill>
              <a:latin typeface="Calibri" panose="020F0502020204030204"/>
            </a:endParaRPr>
          </a:p>
        </p:txBody>
      </p:sp>
      <p:sp>
        <p:nvSpPr>
          <p:cNvPr id="27" name="Rectangle 26">
            <a:extLst>
              <a:ext uri="{FF2B5EF4-FFF2-40B4-BE49-F238E27FC236}">
                <a16:creationId xmlns:a16="http://schemas.microsoft.com/office/drawing/2014/main" id="{1E1800BD-6ADF-610C-EB9A-DB88E60E207F}"/>
              </a:ext>
              <a:ext uri="{C183D7F6-B498-43B3-948B-1728B52AA6E4}">
                <adec:decorative xmlns:adec="http://schemas.microsoft.com/office/drawing/2017/decorative" val="1"/>
              </a:ext>
            </a:extLst>
          </p:cNvPr>
          <p:cNvSpPr/>
          <p:nvPr/>
        </p:nvSpPr>
        <p:spPr>
          <a:xfrm>
            <a:off x="31050" y="4360067"/>
            <a:ext cx="595116" cy="1630385"/>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8" fontAlgn="auto">
              <a:spcBef>
                <a:spcPts val="0"/>
              </a:spcBef>
              <a:spcAft>
                <a:spcPts val="0"/>
              </a:spcAft>
              <a:defRPr/>
            </a:pPr>
            <a:r>
              <a:rPr lang="en-US" sz="788">
                <a:solidFill>
                  <a:srgbClr val="FFFFFF"/>
                </a:solidFill>
                <a:latin typeface="Calibri" panose="020F0502020204030204"/>
              </a:rPr>
              <a:t>Private Properties</a:t>
            </a:r>
            <a:endParaRPr lang="en-GB" sz="788">
              <a:solidFill>
                <a:srgbClr val="FFFFFF"/>
              </a:solidFill>
              <a:latin typeface="Calibri" panose="020F0502020204030204"/>
            </a:endParaRPr>
          </a:p>
        </p:txBody>
      </p:sp>
      <p:sp>
        <p:nvSpPr>
          <p:cNvPr id="32" name="Arrow: Pentagon 31">
            <a:extLst>
              <a:ext uri="{FF2B5EF4-FFF2-40B4-BE49-F238E27FC236}">
                <a16:creationId xmlns:a16="http://schemas.microsoft.com/office/drawing/2014/main" id="{DE1A9478-B1BA-BEEF-C75F-AADCD66DBC9F}"/>
              </a:ext>
              <a:ext uri="{C183D7F6-B498-43B3-948B-1728B52AA6E4}">
                <adec:decorative xmlns:adec="http://schemas.microsoft.com/office/drawing/2017/decorative" val="1"/>
              </a:ext>
            </a:extLst>
          </p:cNvPr>
          <p:cNvSpPr/>
          <p:nvPr/>
        </p:nvSpPr>
        <p:spPr>
          <a:xfrm>
            <a:off x="4933482" y="4360067"/>
            <a:ext cx="2369414" cy="600303"/>
          </a:xfrm>
          <a:prstGeom prst="homePlate">
            <a:avLst/>
          </a:prstGeom>
          <a:noFill/>
          <a:ln w="28575">
            <a:solidFill>
              <a:schemeClr val="accent5">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Lead pipe removal trials:</a:t>
            </a:r>
          </a:p>
          <a:p>
            <a:pPr marL="214313" indent="-214313" defTabSz="685768" fontAlgn="auto">
              <a:spcBef>
                <a:spcPts val="0"/>
              </a:spcBef>
              <a:spcAft>
                <a:spcPts val="0"/>
              </a:spcAft>
              <a:buFont typeface="Arial" panose="020B0604020202020204" pitchFamily="34" charset="0"/>
              <a:buChar char="•"/>
              <a:defRPr/>
            </a:pPr>
            <a:r>
              <a:rPr lang="en-US" sz="788">
                <a:solidFill>
                  <a:srgbClr val="002060"/>
                </a:solidFill>
                <a:latin typeface="Calibri" panose="020F0502020204030204"/>
              </a:rPr>
              <a:t>Tighnabruaich - Rural (849) – complete</a:t>
            </a:r>
          </a:p>
          <a:p>
            <a:pPr marL="214313" indent="-214313" defTabSz="685768" fontAlgn="auto">
              <a:spcBef>
                <a:spcPts val="0"/>
              </a:spcBef>
              <a:spcAft>
                <a:spcPts val="0"/>
              </a:spcAft>
              <a:buFont typeface="Arial" panose="020B0604020202020204" pitchFamily="34" charset="0"/>
              <a:buChar char="•"/>
              <a:defRPr/>
            </a:pPr>
            <a:r>
              <a:rPr lang="en-US" sz="788">
                <a:solidFill>
                  <a:srgbClr val="002060"/>
                </a:solidFill>
                <a:latin typeface="Calibri" panose="020F0502020204030204"/>
              </a:rPr>
              <a:t>Kyle - Rural (2,245) – commenced</a:t>
            </a:r>
          </a:p>
          <a:p>
            <a:pPr marL="214313" indent="-214313" defTabSz="685768" fontAlgn="auto">
              <a:spcBef>
                <a:spcPts val="0"/>
              </a:spcBef>
              <a:spcAft>
                <a:spcPts val="0"/>
              </a:spcAft>
              <a:buFont typeface="Arial" panose="020B0604020202020204" pitchFamily="34" charset="0"/>
              <a:buChar char="•"/>
              <a:defRPr/>
            </a:pPr>
            <a:r>
              <a:rPr lang="en-US" sz="788" err="1">
                <a:solidFill>
                  <a:srgbClr val="002060"/>
                </a:solidFill>
                <a:latin typeface="Calibri" panose="020F0502020204030204"/>
              </a:rPr>
              <a:t>Gorgie</a:t>
            </a:r>
            <a:r>
              <a:rPr lang="en-US" sz="788">
                <a:solidFill>
                  <a:srgbClr val="002060"/>
                </a:solidFill>
                <a:latin typeface="Calibri" panose="020F0502020204030204"/>
              </a:rPr>
              <a:t> DMA - Urban (2112) – planned</a:t>
            </a:r>
          </a:p>
          <a:p>
            <a:pPr marL="214313" indent="-214313" defTabSz="685768" fontAlgn="auto">
              <a:spcBef>
                <a:spcPts val="0"/>
              </a:spcBef>
              <a:spcAft>
                <a:spcPts val="0"/>
              </a:spcAft>
              <a:buFont typeface="Arial" panose="020B0604020202020204" pitchFamily="34" charset="0"/>
              <a:buChar char="•"/>
              <a:defRPr/>
            </a:pPr>
            <a:r>
              <a:rPr lang="en-US" sz="788">
                <a:solidFill>
                  <a:srgbClr val="002060"/>
                </a:solidFill>
                <a:latin typeface="Calibri" panose="020F0502020204030204"/>
              </a:rPr>
              <a:t>Rawburn - Rural/Towns (12,000) – proposed</a:t>
            </a:r>
          </a:p>
        </p:txBody>
      </p:sp>
      <p:sp>
        <p:nvSpPr>
          <p:cNvPr id="33" name="Arrow: Pentagon 32">
            <a:extLst>
              <a:ext uri="{FF2B5EF4-FFF2-40B4-BE49-F238E27FC236}">
                <a16:creationId xmlns:a16="http://schemas.microsoft.com/office/drawing/2014/main" id="{7CF3CA05-0A11-4BA2-E997-D701C5889B75}"/>
              </a:ext>
              <a:ext uri="{C183D7F6-B498-43B3-948B-1728B52AA6E4}">
                <adec:decorative xmlns:adec="http://schemas.microsoft.com/office/drawing/2017/decorative" val="1"/>
              </a:ext>
            </a:extLst>
          </p:cNvPr>
          <p:cNvSpPr/>
          <p:nvPr/>
        </p:nvSpPr>
        <p:spPr>
          <a:xfrm>
            <a:off x="4933483" y="4998422"/>
            <a:ext cx="2375999" cy="467497"/>
          </a:xfrm>
          <a:prstGeom prst="homePlate">
            <a:avLst/>
          </a:prstGeom>
          <a:noFill/>
          <a:ln w="28575">
            <a:solidFill>
              <a:schemeClr val="accent5">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Customer Research</a:t>
            </a:r>
          </a:p>
          <a:p>
            <a:pPr marL="214313" indent="-214313" defTabSz="685768" fontAlgn="auto">
              <a:spcBef>
                <a:spcPts val="0"/>
              </a:spcBef>
              <a:spcAft>
                <a:spcPts val="0"/>
              </a:spcAft>
              <a:buFont typeface="Arial" panose="020B0604020202020204" pitchFamily="34" charset="0"/>
              <a:buChar char="•"/>
              <a:defRPr/>
            </a:pPr>
            <a:r>
              <a:rPr lang="en-US" sz="788">
                <a:solidFill>
                  <a:srgbClr val="002060"/>
                </a:solidFill>
                <a:latin typeface="Calibri" panose="020F0502020204030204"/>
              </a:rPr>
              <a:t>Attitudes &amp; awareness.</a:t>
            </a:r>
          </a:p>
          <a:p>
            <a:pPr marL="214313" indent="-214313" defTabSz="685768" fontAlgn="auto">
              <a:spcBef>
                <a:spcPts val="0"/>
              </a:spcBef>
              <a:spcAft>
                <a:spcPts val="0"/>
              </a:spcAft>
              <a:buFont typeface="Arial" panose="020B0604020202020204" pitchFamily="34" charset="0"/>
              <a:buChar char="•"/>
              <a:defRPr/>
            </a:pPr>
            <a:r>
              <a:rPr lang="en-US" sz="788">
                <a:solidFill>
                  <a:srgbClr val="002060"/>
                </a:solidFill>
                <a:latin typeface="Calibri" panose="020F0502020204030204"/>
              </a:rPr>
              <a:t>How to engage.</a:t>
            </a:r>
          </a:p>
          <a:p>
            <a:pPr marL="214313" indent="-214313" defTabSz="685768" fontAlgn="auto">
              <a:spcBef>
                <a:spcPts val="0"/>
              </a:spcBef>
              <a:spcAft>
                <a:spcPts val="0"/>
              </a:spcAft>
              <a:buFont typeface="Arial" panose="020B0604020202020204" pitchFamily="34" charset="0"/>
              <a:buChar char="•"/>
              <a:defRPr/>
            </a:pPr>
            <a:r>
              <a:rPr lang="en-US" sz="788">
                <a:solidFill>
                  <a:srgbClr val="002060"/>
                </a:solidFill>
                <a:latin typeface="Calibri" panose="020F0502020204030204"/>
              </a:rPr>
              <a:t>How to support.</a:t>
            </a:r>
          </a:p>
        </p:txBody>
      </p:sp>
      <p:sp>
        <p:nvSpPr>
          <p:cNvPr id="34" name="Arrow: Pentagon 33">
            <a:extLst>
              <a:ext uri="{FF2B5EF4-FFF2-40B4-BE49-F238E27FC236}">
                <a16:creationId xmlns:a16="http://schemas.microsoft.com/office/drawing/2014/main" id="{BEA245ED-469C-4AAD-85DC-4CF829BABAD8}"/>
              </a:ext>
              <a:ext uri="{C183D7F6-B498-43B3-948B-1728B52AA6E4}">
                <adec:decorative xmlns:adec="http://schemas.microsoft.com/office/drawing/2017/decorative" val="1"/>
              </a:ext>
            </a:extLst>
          </p:cNvPr>
          <p:cNvSpPr/>
          <p:nvPr/>
        </p:nvSpPr>
        <p:spPr>
          <a:xfrm>
            <a:off x="674370" y="2001814"/>
            <a:ext cx="2088270" cy="243038"/>
          </a:xfrm>
          <a:prstGeom prst="homePlate">
            <a:avLst/>
          </a:prstGeom>
          <a:noFill/>
          <a:ln w="28575">
            <a:solidFill>
              <a:schemeClr val="accent5">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Increased sampling and development of lead risk assessment</a:t>
            </a:r>
          </a:p>
        </p:txBody>
      </p:sp>
      <p:sp>
        <p:nvSpPr>
          <p:cNvPr id="35" name="Arrow: Pentagon 34">
            <a:extLst>
              <a:ext uri="{FF2B5EF4-FFF2-40B4-BE49-F238E27FC236}">
                <a16:creationId xmlns:a16="http://schemas.microsoft.com/office/drawing/2014/main" id="{09810571-1B81-8AAB-929F-3495E2C12A59}"/>
              </a:ext>
              <a:ext uri="{C183D7F6-B498-43B3-948B-1728B52AA6E4}">
                <adec:decorative xmlns:adec="http://schemas.microsoft.com/office/drawing/2017/decorative" val="1"/>
              </a:ext>
            </a:extLst>
          </p:cNvPr>
          <p:cNvSpPr/>
          <p:nvPr/>
        </p:nvSpPr>
        <p:spPr>
          <a:xfrm>
            <a:off x="4933482" y="1755008"/>
            <a:ext cx="2376000" cy="487026"/>
          </a:xfrm>
          <a:prstGeom prst="homePlate">
            <a:avLst/>
          </a:prstGeom>
          <a:noFill/>
          <a:ln w="28575">
            <a:solidFill>
              <a:schemeClr val="accent5">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Risk assessment for phosphate disengagement</a:t>
            </a:r>
          </a:p>
        </p:txBody>
      </p:sp>
      <p:sp>
        <p:nvSpPr>
          <p:cNvPr id="36" name="Arrow: Pentagon 35">
            <a:extLst>
              <a:ext uri="{FF2B5EF4-FFF2-40B4-BE49-F238E27FC236}">
                <a16:creationId xmlns:a16="http://schemas.microsoft.com/office/drawing/2014/main" id="{577191CE-FB86-34B4-3EBD-FF29DE6D3FF5}"/>
              </a:ext>
              <a:ext uri="{C183D7F6-B498-43B3-948B-1728B52AA6E4}">
                <adec:decorative xmlns:adec="http://schemas.microsoft.com/office/drawing/2017/decorative" val="1"/>
              </a:ext>
            </a:extLst>
          </p:cNvPr>
          <p:cNvSpPr/>
          <p:nvPr/>
        </p:nvSpPr>
        <p:spPr>
          <a:xfrm>
            <a:off x="4933482" y="5492064"/>
            <a:ext cx="2375998" cy="257603"/>
          </a:xfrm>
          <a:prstGeom prst="homePlate">
            <a:avLst/>
          </a:prstGeom>
          <a:solidFill>
            <a:schemeClr val="bg1">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Zonal switch from phosphate to lead pipe free (economics)</a:t>
            </a:r>
            <a:endParaRPr lang="en-GB" sz="788">
              <a:solidFill>
                <a:srgbClr val="002060"/>
              </a:solidFill>
              <a:latin typeface="Calibri" panose="020F0502020204030204"/>
            </a:endParaRPr>
          </a:p>
        </p:txBody>
      </p:sp>
      <p:sp>
        <p:nvSpPr>
          <p:cNvPr id="37" name="Arrow: Pentagon 36">
            <a:extLst>
              <a:ext uri="{FF2B5EF4-FFF2-40B4-BE49-F238E27FC236}">
                <a16:creationId xmlns:a16="http://schemas.microsoft.com/office/drawing/2014/main" id="{6CFEA6A4-9EDB-7DFF-5525-4857ED721751}"/>
              </a:ext>
              <a:ext uri="{C183D7F6-B498-43B3-948B-1728B52AA6E4}">
                <adec:decorative xmlns:adec="http://schemas.microsoft.com/office/drawing/2017/decorative" val="1"/>
              </a:ext>
            </a:extLst>
          </p:cNvPr>
          <p:cNvSpPr/>
          <p:nvPr/>
        </p:nvSpPr>
        <p:spPr>
          <a:xfrm>
            <a:off x="4926896" y="5775812"/>
            <a:ext cx="2382584" cy="221254"/>
          </a:xfrm>
          <a:prstGeom prst="homePlate">
            <a:avLst/>
          </a:prstGeom>
          <a:solidFill>
            <a:schemeClr val="bg1">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Increase uptake of lead pipe replacement in larger zones</a:t>
            </a:r>
            <a:endParaRPr lang="en-GB" sz="788">
              <a:solidFill>
                <a:srgbClr val="002060"/>
              </a:solidFill>
              <a:latin typeface="Calibri" panose="020F0502020204030204"/>
            </a:endParaRPr>
          </a:p>
        </p:txBody>
      </p:sp>
      <p:sp>
        <p:nvSpPr>
          <p:cNvPr id="3" name="Rectangle 2">
            <a:extLst>
              <a:ext uri="{FF2B5EF4-FFF2-40B4-BE49-F238E27FC236}">
                <a16:creationId xmlns:a16="http://schemas.microsoft.com/office/drawing/2014/main" id="{92B2CFE0-27E7-EAF3-AEE6-156A20289596}"/>
              </a:ext>
              <a:ext uri="{C183D7F6-B498-43B3-948B-1728B52AA6E4}">
                <adec:decorative xmlns:adec="http://schemas.microsoft.com/office/drawing/2017/decorative" val="1"/>
              </a:ext>
            </a:extLst>
          </p:cNvPr>
          <p:cNvSpPr/>
          <p:nvPr/>
        </p:nvSpPr>
        <p:spPr>
          <a:xfrm>
            <a:off x="35242" y="1758416"/>
            <a:ext cx="590920" cy="486436"/>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8" fontAlgn="auto">
              <a:spcBef>
                <a:spcPts val="0"/>
              </a:spcBef>
              <a:spcAft>
                <a:spcPts val="0"/>
              </a:spcAft>
              <a:defRPr/>
            </a:pPr>
            <a:r>
              <a:rPr lang="en-US" sz="788">
                <a:solidFill>
                  <a:srgbClr val="FFFFFF"/>
                </a:solidFill>
                <a:latin typeface="Calibri" panose="020F0502020204030204"/>
              </a:rPr>
              <a:t>All Buildings</a:t>
            </a:r>
            <a:endParaRPr lang="en-GB" sz="788">
              <a:solidFill>
                <a:srgbClr val="FFFFFF"/>
              </a:solidFill>
              <a:latin typeface="Calibri" panose="020F0502020204030204"/>
            </a:endParaRPr>
          </a:p>
        </p:txBody>
      </p:sp>
      <p:sp>
        <p:nvSpPr>
          <p:cNvPr id="4" name="TextBox 3">
            <a:extLst>
              <a:ext uri="{FF2B5EF4-FFF2-40B4-BE49-F238E27FC236}">
                <a16:creationId xmlns:a16="http://schemas.microsoft.com/office/drawing/2014/main" id="{FCE41E81-2656-9A64-35B2-6DDEA084D1D1}"/>
              </a:ext>
              <a:ext uri="{C183D7F6-B498-43B3-948B-1728B52AA6E4}">
                <adec:decorative xmlns:adec="http://schemas.microsoft.com/office/drawing/2017/decorative" val="1"/>
              </a:ext>
            </a:extLst>
          </p:cNvPr>
          <p:cNvSpPr txBox="1"/>
          <p:nvPr/>
        </p:nvSpPr>
        <p:spPr>
          <a:xfrm>
            <a:off x="7226718" y="932684"/>
            <a:ext cx="554479" cy="196208"/>
          </a:xfrm>
          <a:prstGeom prst="rect">
            <a:avLst/>
          </a:prstGeom>
          <a:noFill/>
          <a:ln w="28575">
            <a:solidFill>
              <a:srgbClr val="00B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a:defRPr sz="11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685768" fontAlgn="auto">
              <a:spcBef>
                <a:spcPts val="0"/>
              </a:spcBef>
              <a:spcAft>
                <a:spcPts val="0"/>
              </a:spcAft>
              <a:defRPr/>
            </a:pPr>
            <a:r>
              <a:rPr lang="en-US" sz="825">
                <a:solidFill>
                  <a:srgbClr val="00B050"/>
                </a:solidFill>
                <a:latin typeface="Calibri" panose="020F0502020204030204"/>
              </a:rPr>
              <a:t>Complete</a:t>
            </a:r>
            <a:endParaRPr lang="en-GB" sz="825">
              <a:solidFill>
                <a:srgbClr val="00B050"/>
              </a:solidFill>
              <a:latin typeface="Calibri" panose="020F0502020204030204"/>
            </a:endParaRPr>
          </a:p>
        </p:txBody>
      </p:sp>
      <p:sp>
        <p:nvSpPr>
          <p:cNvPr id="5" name="TextBox 4">
            <a:extLst>
              <a:ext uri="{FF2B5EF4-FFF2-40B4-BE49-F238E27FC236}">
                <a16:creationId xmlns:a16="http://schemas.microsoft.com/office/drawing/2014/main" id="{2F16F04C-A54F-059C-8D86-5F08D2A8048C}"/>
              </a:ext>
              <a:ext uri="{C183D7F6-B498-43B3-948B-1728B52AA6E4}">
                <adec:decorative xmlns:adec="http://schemas.microsoft.com/office/drawing/2017/decorative" val="1"/>
              </a:ext>
            </a:extLst>
          </p:cNvPr>
          <p:cNvSpPr txBox="1"/>
          <p:nvPr/>
        </p:nvSpPr>
        <p:spPr>
          <a:xfrm>
            <a:off x="7818517" y="935086"/>
            <a:ext cx="678843" cy="196208"/>
          </a:xfrm>
          <a:prstGeom prst="rect">
            <a:avLst/>
          </a:prstGeom>
          <a:noFill/>
          <a:ln w="28575">
            <a:solidFill>
              <a:schemeClr val="accent5">
                <a:lumMod val="50000"/>
              </a:schemeClr>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a:defRPr sz="11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685768" fontAlgn="auto">
              <a:spcBef>
                <a:spcPts val="0"/>
              </a:spcBef>
              <a:spcAft>
                <a:spcPts val="0"/>
              </a:spcAft>
              <a:defRPr/>
            </a:pPr>
            <a:r>
              <a:rPr lang="en-US" sz="825">
                <a:solidFill>
                  <a:srgbClr val="A3C9EC">
                    <a:lumMod val="50000"/>
                  </a:srgbClr>
                </a:solidFill>
                <a:latin typeface="Calibri" panose="020F0502020204030204"/>
              </a:rPr>
              <a:t>In Progress</a:t>
            </a:r>
            <a:endParaRPr lang="en-GB" sz="825">
              <a:solidFill>
                <a:srgbClr val="A3C9EC">
                  <a:lumMod val="50000"/>
                </a:srgbClr>
              </a:solidFill>
              <a:latin typeface="Calibri" panose="020F0502020204030204"/>
            </a:endParaRPr>
          </a:p>
        </p:txBody>
      </p:sp>
      <p:sp>
        <p:nvSpPr>
          <p:cNvPr id="6" name="TextBox 5">
            <a:extLst>
              <a:ext uri="{FF2B5EF4-FFF2-40B4-BE49-F238E27FC236}">
                <a16:creationId xmlns:a16="http://schemas.microsoft.com/office/drawing/2014/main" id="{CA9D57DC-EC02-9C3B-56B8-A94BD15FDC2F}"/>
              </a:ext>
              <a:ext uri="{C183D7F6-B498-43B3-948B-1728B52AA6E4}">
                <adec:decorative xmlns:adec="http://schemas.microsoft.com/office/drawing/2017/decorative" val="1"/>
              </a:ext>
            </a:extLst>
          </p:cNvPr>
          <p:cNvSpPr txBox="1"/>
          <p:nvPr/>
        </p:nvSpPr>
        <p:spPr>
          <a:xfrm>
            <a:off x="8534683" y="938630"/>
            <a:ext cx="554479" cy="196208"/>
          </a:xfrm>
          <a:prstGeom prst="rect">
            <a:avLst/>
          </a:prstGeom>
          <a:solidFill>
            <a:schemeClr val="bg1">
              <a:lumMod val="6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defPPr>
              <a:defRPr lang="en-US"/>
            </a:defPPr>
            <a:lvl1pPr>
              <a:defRPr sz="11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685768" fontAlgn="auto">
              <a:spcBef>
                <a:spcPts val="0"/>
              </a:spcBef>
              <a:spcAft>
                <a:spcPts val="0"/>
              </a:spcAft>
              <a:defRPr/>
            </a:pPr>
            <a:r>
              <a:rPr lang="en-US" sz="825">
                <a:solidFill>
                  <a:srgbClr val="002060"/>
                </a:solidFill>
                <a:latin typeface="Calibri" panose="020F0502020204030204"/>
              </a:rPr>
              <a:t>SR27+</a:t>
            </a:r>
            <a:endParaRPr lang="en-GB" sz="825">
              <a:solidFill>
                <a:srgbClr val="002060"/>
              </a:solidFill>
              <a:latin typeface="Calibri" panose="020F0502020204030204"/>
            </a:endParaRPr>
          </a:p>
        </p:txBody>
      </p:sp>
      <p:sp>
        <p:nvSpPr>
          <p:cNvPr id="46" name="Arrow: Pentagon 45">
            <a:extLst>
              <a:ext uri="{FF2B5EF4-FFF2-40B4-BE49-F238E27FC236}">
                <a16:creationId xmlns:a16="http://schemas.microsoft.com/office/drawing/2014/main" id="{F6F1BDC5-39BA-12F4-EAE1-8D6F91CD5E27}"/>
              </a:ext>
              <a:ext uri="{C183D7F6-B498-43B3-948B-1728B52AA6E4}">
                <adec:decorative xmlns:adec="http://schemas.microsoft.com/office/drawing/2017/decorative" val="1"/>
              </a:ext>
            </a:extLst>
          </p:cNvPr>
          <p:cNvSpPr/>
          <p:nvPr/>
        </p:nvSpPr>
        <p:spPr>
          <a:xfrm>
            <a:off x="4926898" y="3230016"/>
            <a:ext cx="2376000" cy="270000"/>
          </a:xfrm>
          <a:prstGeom prst="homePlate">
            <a:avLst/>
          </a:prstGeom>
          <a:solidFill>
            <a:schemeClr val="bg1">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defTabSz="685768" fontAlgn="auto">
              <a:spcBef>
                <a:spcPts val="0"/>
              </a:spcBef>
              <a:spcAft>
                <a:spcPts val="0"/>
              </a:spcAft>
              <a:defRPr/>
            </a:pPr>
            <a:r>
              <a:rPr lang="en-US" sz="788">
                <a:solidFill>
                  <a:srgbClr val="002060"/>
                </a:solidFill>
                <a:latin typeface="Calibri" panose="020F0502020204030204"/>
              </a:rPr>
              <a:t>Other buildings</a:t>
            </a:r>
            <a:endParaRPr lang="en-GB" sz="788">
              <a:solidFill>
                <a:srgbClr val="002060"/>
              </a:solidFill>
              <a:latin typeface="Calibri" panose="020F0502020204030204"/>
            </a:endParaRPr>
          </a:p>
        </p:txBody>
      </p:sp>
      <p:sp>
        <p:nvSpPr>
          <p:cNvPr id="8" name="Rectangle 7">
            <a:extLst>
              <a:ext uri="{FF2B5EF4-FFF2-40B4-BE49-F238E27FC236}">
                <a16:creationId xmlns:a16="http://schemas.microsoft.com/office/drawing/2014/main" id="{4D606273-8A39-C357-9784-B802961F61E4}"/>
              </a:ext>
              <a:ext uri="{C183D7F6-B498-43B3-948B-1728B52AA6E4}">
                <adec:decorative xmlns:adec="http://schemas.microsoft.com/office/drawing/2017/decorative" val="1"/>
              </a:ext>
            </a:extLst>
          </p:cNvPr>
          <p:cNvSpPr/>
          <p:nvPr/>
        </p:nvSpPr>
        <p:spPr>
          <a:xfrm>
            <a:off x="688701" y="1542301"/>
            <a:ext cx="1025044" cy="152822"/>
          </a:xfrm>
          <a:prstGeom prst="rect">
            <a:avLst/>
          </a:prstGeom>
          <a:solidFill>
            <a:srgbClr val="0070C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8" fontAlgn="auto">
              <a:spcBef>
                <a:spcPts val="0"/>
              </a:spcBef>
              <a:spcAft>
                <a:spcPts val="0"/>
              </a:spcAft>
              <a:defRPr/>
            </a:pPr>
            <a:r>
              <a:rPr lang="en-US" sz="788">
                <a:solidFill>
                  <a:srgbClr val="FFFFFF"/>
                </a:solidFill>
                <a:latin typeface="Calibri" panose="020F0502020204030204"/>
              </a:rPr>
              <a:t>10ug/l (Now)</a:t>
            </a:r>
            <a:endParaRPr lang="en-GB" sz="788">
              <a:solidFill>
                <a:srgbClr val="FFFFFF"/>
              </a:solidFill>
              <a:latin typeface="Calibri" panose="020F0502020204030204"/>
            </a:endParaRPr>
          </a:p>
        </p:txBody>
      </p:sp>
      <p:sp>
        <p:nvSpPr>
          <p:cNvPr id="17" name="Rectangle 16">
            <a:extLst>
              <a:ext uri="{FF2B5EF4-FFF2-40B4-BE49-F238E27FC236}">
                <a16:creationId xmlns:a16="http://schemas.microsoft.com/office/drawing/2014/main" id="{4DD78FAB-470B-E8EA-D8C6-573BF4E6BEDF}"/>
              </a:ext>
              <a:ext uri="{C183D7F6-B498-43B3-948B-1728B52AA6E4}">
                <adec:decorative xmlns:adec="http://schemas.microsoft.com/office/drawing/2017/decorative" val="1"/>
              </a:ext>
            </a:extLst>
          </p:cNvPr>
          <p:cNvSpPr/>
          <p:nvPr/>
        </p:nvSpPr>
        <p:spPr>
          <a:xfrm>
            <a:off x="1755489" y="1543615"/>
            <a:ext cx="1025043" cy="152822"/>
          </a:xfrm>
          <a:prstGeom prst="rect">
            <a:avLst/>
          </a:prstGeom>
          <a:solidFill>
            <a:srgbClr val="0070C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8" fontAlgn="auto">
              <a:spcBef>
                <a:spcPts val="0"/>
              </a:spcBef>
              <a:spcAft>
                <a:spcPts val="0"/>
              </a:spcAft>
              <a:defRPr/>
            </a:pPr>
            <a:r>
              <a:rPr lang="en-US" sz="788">
                <a:solidFill>
                  <a:srgbClr val="FFFFFF"/>
                </a:solidFill>
                <a:latin typeface="Calibri" panose="020F0502020204030204"/>
              </a:rPr>
              <a:t>5ug/l (2035)</a:t>
            </a:r>
            <a:endParaRPr lang="en-GB" sz="788">
              <a:solidFill>
                <a:srgbClr val="FFFFFF"/>
              </a:solidFill>
              <a:latin typeface="Calibri" panose="020F0502020204030204"/>
            </a:endParaRPr>
          </a:p>
        </p:txBody>
      </p:sp>
      <p:sp>
        <p:nvSpPr>
          <p:cNvPr id="28" name="Rectangle 27">
            <a:extLst>
              <a:ext uri="{FF2B5EF4-FFF2-40B4-BE49-F238E27FC236}">
                <a16:creationId xmlns:a16="http://schemas.microsoft.com/office/drawing/2014/main" id="{BB6A33EC-0602-63E7-736F-1ABEC543BFE4}"/>
              </a:ext>
              <a:ext uri="{C183D7F6-B498-43B3-948B-1728B52AA6E4}">
                <adec:decorative xmlns:adec="http://schemas.microsoft.com/office/drawing/2017/decorative" val="1"/>
              </a:ext>
            </a:extLst>
          </p:cNvPr>
          <p:cNvSpPr/>
          <p:nvPr/>
        </p:nvSpPr>
        <p:spPr>
          <a:xfrm>
            <a:off x="2870103" y="1541560"/>
            <a:ext cx="1971000" cy="152822"/>
          </a:xfrm>
          <a:prstGeom prst="rect">
            <a:avLst/>
          </a:prstGeom>
          <a:solidFill>
            <a:srgbClr val="0070C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8" fontAlgn="auto">
              <a:spcBef>
                <a:spcPts val="0"/>
              </a:spcBef>
              <a:spcAft>
                <a:spcPts val="0"/>
              </a:spcAft>
              <a:defRPr/>
            </a:pPr>
            <a:r>
              <a:rPr lang="en-US" sz="788">
                <a:solidFill>
                  <a:srgbClr val="FFFFFF"/>
                </a:solidFill>
                <a:latin typeface="Calibri" panose="020F0502020204030204"/>
              </a:rPr>
              <a:t>SW Strategic Plan (2045)</a:t>
            </a:r>
            <a:endParaRPr lang="en-GB" sz="788">
              <a:solidFill>
                <a:srgbClr val="FFFFFF"/>
              </a:solidFill>
              <a:latin typeface="Calibri" panose="020F0502020204030204"/>
            </a:endParaRPr>
          </a:p>
        </p:txBody>
      </p:sp>
      <p:grpSp>
        <p:nvGrpSpPr>
          <p:cNvPr id="29" name="Group 28">
            <a:extLst>
              <a:ext uri="{FF2B5EF4-FFF2-40B4-BE49-F238E27FC236}">
                <a16:creationId xmlns:a16="http://schemas.microsoft.com/office/drawing/2014/main" id="{FCAF97D3-BCB1-B5C6-F0A1-8C605E0934AA}"/>
              </a:ext>
              <a:ext uri="{C183D7F6-B498-43B3-948B-1728B52AA6E4}">
                <adec:decorative xmlns:adec="http://schemas.microsoft.com/office/drawing/2017/decorative" val="1"/>
              </a:ext>
            </a:extLst>
          </p:cNvPr>
          <p:cNvGrpSpPr/>
          <p:nvPr/>
        </p:nvGrpSpPr>
        <p:grpSpPr>
          <a:xfrm>
            <a:off x="-10698" y="1347250"/>
            <a:ext cx="9154698" cy="4653500"/>
            <a:chOff x="-10698" y="1347250"/>
            <a:chExt cx="9154698" cy="4653500"/>
          </a:xfrm>
        </p:grpSpPr>
        <p:cxnSp>
          <p:nvCxnSpPr>
            <p:cNvPr id="40" name="Straight Connector 39">
              <a:extLst>
                <a:ext uri="{FF2B5EF4-FFF2-40B4-BE49-F238E27FC236}">
                  <a16:creationId xmlns:a16="http://schemas.microsoft.com/office/drawing/2014/main" id="{B69B2DED-32BA-075E-78CF-7235C9846903}"/>
                </a:ext>
                <a:ext uri="{C183D7F6-B498-43B3-948B-1728B52AA6E4}">
                  <adec:decorative xmlns:adec="http://schemas.microsoft.com/office/drawing/2017/decorative" val="1"/>
                </a:ext>
              </a:extLst>
            </p:cNvPr>
            <p:cNvCxnSpPr>
              <a:cxnSpLocks/>
            </p:cNvCxnSpPr>
            <p:nvPr/>
          </p:nvCxnSpPr>
          <p:spPr>
            <a:xfrm>
              <a:off x="1" y="1720310"/>
              <a:ext cx="9116957"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48C45EA-9B53-8734-8DE7-4319AACA54D4}"/>
                </a:ext>
                <a:ext uri="{C183D7F6-B498-43B3-948B-1728B52AA6E4}">
                  <adec:decorative xmlns:adec="http://schemas.microsoft.com/office/drawing/2017/decorative" val="1"/>
                </a:ext>
              </a:extLst>
            </p:cNvPr>
            <p:cNvCxnSpPr/>
            <p:nvPr/>
          </p:nvCxnSpPr>
          <p:spPr>
            <a:xfrm>
              <a:off x="34000" y="2279885"/>
              <a:ext cx="90760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12134F8-91BD-6394-ACF0-60B8931F6629}"/>
                </a:ext>
                <a:ext uri="{C183D7F6-B498-43B3-948B-1728B52AA6E4}">
                  <adec:decorative xmlns:adec="http://schemas.microsoft.com/office/drawing/2017/decorative" val="1"/>
                </a:ext>
              </a:extLst>
            </p:cNvPr>
            <p:cNvCxnSpPr>
              <a:cxnSpLocks/>
            </p:cNvCxnSpPr>
            <p:nvPr/>
          </p:nvCxnSpPr>
          <p:spPr>
            <a:xfrm>
              <a:off x="-10698" y="3525719"/>
              <a:ext cx="91546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DDE5A06-5B93-77C9-7999-990D65E37C62}"/>
                </a:ext>
                <a:ext uri="{C183D7F6-B498-43B3-948B-1728B52AA6E4}">
                  <adec:decorative xmlns:adec="http://schemas.microsoft.com/office/drawing/2017/decorative" val="1"/>
                </a:ext>
              </a:extLst>
            </p:cNvPr>
            <p:cNvCxnSpPr>
              <a:cxnSpLocks/>
            </p:cNvCxnSpPr>
            <p:nvPr/>
          </p:nvCxnSpPr>
          <p:spPr>
            <a:xfrm>
              <a:off x="31051" y="4320200"/>
              <a:ext cx="9078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1E46D54-7988-C68D-DA4A-C36C30000A2C}"/>
                </a:ext>
                <a:ext uri="{C183D7F6-B498-43B3-948B-1728B52AA6E4}">
                  <adec:decorative xmlns:adec="http://schemas.microsoft.com/office/drawing/2017/decorative" val="1"/>
                </a:ext>
              </a:extLst>
            </p:cNvPr>
            <p:cNvCxnSpPr>
              <a:cxnSpLocks/>
            </p:cNvCxnSpPr>
            <p:nvPr/>
          </p:nvCxnSpPr>
          <p:spPr>
            <a:xfrm flipV="1">
              <a:off x="2822372" y="1350231"/>
              <a:ext cx="0" cy="4428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17BB420-125A-FCE2-20E8-E69699FBF2BC}"/>
                </a:ext>
                <a:ext uri="{C183D7F6-B498-43B3-948B-1728B52AA6E4}">
                  <adec:decorative xmlns:adec="http://schemas.microsoft.com/office/drawing/2017/decorative" val="1"/>
                </a:ext>
              </a:extLst>
            </p:cNvPr>
            <p:cNvCxnSpPr>
              <a:cxnSpLocks/>
            </p:cNvCxnSpPr>
            <p:nvPr/>
          </p:nvCxnSpPr>
          <p:spPr>
            <a:xfrm flipV="1">
              <a:off x="4884000" y="1352217"/>
              <a:ext cx="0" cy="4408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578FEAF-1E0A-92D3-BDEB-756BA9F7FFC2}"/>
                </a:ext>
                <a:ext uri="{C183D7F6-B498-43B3-948B-1728B52AA6E4}">
                  <adec:decorative xmlns:adec="http://schemas.microsoft.com/office/drawing/2017/decorative" val="1"/>
                </a:ext>
              </a:extLst>
            </p:cNvPr>
            <p:cNvCxnSpPr>
              <a:cxnSpLocks/>
            </p:cNvCxnSpPr>
            <p:nvPr/>
          </p:nvCxnSpPr>
          <p:spPr>
            <a:xfrm flipV="1">
              <a:off x="7341947" y="1347250"/>
              <a:ext cx="0" cy="46535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A609A24B-534B-859B-15E8-5471B84CFC01}"/>
              </a:ext>
              <a:ext uri="{C183D7F6-B498-43B3-948B-1728B52AA6E4}">
                <adec:decorative xmlns:adec="http://schemas.microsoft.com/office/drawing/2017/decorative" val="1"/>
              </a:ext>
            </a:extLst>
          </p:cNvPr>
          <p:cNvSpPr/>
          <p:nvPr/>
        </p:nvSpPr>
        <p:spPr>
          <a:xfrm>
            <a:off x="7388511" y="1353835"/>
            <a:ext cx="1725183" cy="336835"/>
          </a:xfrm>
          <a:prstGeom prst="rect">
            <a:avLst/>
          </a:prstGeom>
          <a:solidFill>
            <a:srgbClr val="0070C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8" fontAlgn="auto">
              <a:spcBef>
                <a:spcPts val="0"/>
              </a:spcBef>
              <a:spcAft>
                <a:spcPts val="0"/>
              </a:spcAft>
              <a:defRPr/>
            </a:pPr>
            <a:r>
              <a:rPr lang="en-US" sz="788">
                <a:solidFill>
                  <a:srgbClr val="FFFFFF"/>
                </a:solidFill>
                <a:latin typeface="Calibri" panose="020F0502020204030204"/>
              </a:rPr>
              <a:t>Property Lead Free</a:t>
            </a:r>
          </a:p>
          <a:p>
            <a:pPr algn="ctr" defTabSz="685768" fontAlgn="auto">
              <a:spcBef>
                <a:spcPts val="0"/>
              </a:spcBef>
              <a:spcAft>
                <a:spcPts val="0"/>
              </a:spcAft>
              <a:defRPr/>
            </a:pPr>
            <a:r>
              <a:rPr lang="en-US" sz="788">
                <a:solidFill>
                  <a:srgbClr val="FFFFFF"/>
                </a:solidFill>
                <a:latin typeface="Calibri" panose="020F0502020204030204"/>
              </a:rPr>
              <a:t>?</a:t>
            </a:r>
            <a:endParaRPr lang="en-GB" sz="788">
              <a:solidFill>
                <a:srgbClr val="FFFFFF"/>
              </a:solidFill>
              <a:latin typeface="Calibri" panose="020F0502020204030204"/>
            </a:endParaRPr>
          </a:p>
        </p:txBody>
      </p:sp>
    </p:spTree>
    <p:extLst>
      <p:ext uri="{BB962C8B-B14F-4D97-AF65-F5344CB8AC3E}">
        <p14:creationId xmlns:p14="http://schemas.microsoft.com/office/powerpoint/2010/main" val="144787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2186863"/>
            <a:ext cx="6372708" cy="1102519"/>
          </a:xfrm>
        </p:spPr>
        <p:txBody>
          <a:bodyPr/>
          <a:lstStyle/>
          <a:p>
            <a:r>
              <a:rPr lang="en-GB" b="1" dirty="0">
                <a:solidFill>
                  <a:srgbClr val="000000"/>
                </a:solidFill>
              </a:rPr>
              <a:t>Lead and Housing Standards</a:t>
            </a:r>
            <a:br>
              <a:rPr lang="en-GB" b="1" dirty="0">
                <a:solidFill>
                  <a:srgbClr val="000000"/>
                </a:solidFill>
              </a:rPr>
            </a:br>
            <a:br>
              <a:rPr lang="en-GB" b="1" dirty="0">
                <a:solidFill>
                  <a:srgbClr val="000000"/>
                </a:solidFill>
              </a:rPr>
            </a:br>
            <a:r>
              <a:rPr lang="en-GB" sz="2400" b="1" dirty="0" err="1">
                <a:solidFill>
                  <a:srgbClr val="000000"/>
                </a:solidFill>
              </a:rPr>
              <a:t>PWS</a:t>
            </a:r>
            <a:r>
              <a:rPr lang="en-GB" sz="2400" b="1" dirty="0">
                <a:solidFill>
                  <a:srgbClr val="000000"/>
                </a:solidFill>
              </a:rPr>
              <a:t> Training Day</a:t>
            </a:r>
            <a:endParaRPr lang="en-GB" b="1" dirty="0"/>
          </a:p>
        </p:txBody>
      </p:sp>
      <p:sp>
        <p:nvSpPr>
          <p:cNvPr id="3" name="Subtitle 2"/>
          <p:cNvSpPr>
            <a:spLocks noGrp="1"/>
          </p:cNvSpPr>
          <p:nvPr>
            <p:ph type="subTitle" idx="1"/>
          </p:nvPr>
        </p:nvSpPr>
        <p:spPr>
          <a:xfrm>
            <a:off x="1547664" y="4239090"/>
            <a:ext cx="5832648" cy="1314450"/>
          </a:xfrm>
        </p:spPr>
        <p:txBody>
          <a:bodyPr/>
          <a:lstStyle/>
          <a:p>
            <a:r>
              <a:rPr lang="en-GB" sz="1500" dirty="0"/>
              <a:t>Shaun Cassidy</a:t>
            </a:r>
          </a:p>
          <a:p>
            <a:r>
              <a:rPr lang="en-GB" sz="1500" dirty="0"/>
              <a:t>Scottish Government: Housing Standards and Quality Team</a:t>
            </a:r>
          </a:p>
          <a:p>
            <a:r>
              <a:rPr lang="en-GB" sz="1500" dirty="0" err="1"/>
              <a:t>Shaun.cassidy@gov.scot</a:t>
            </a:r>
            <a:r>
              <a:rPr lang="en-GB" sz="1500" dirty="0"/>
              <a:t> </a:t>
            </a:r>
          </a:p>
        </p:txBody>
      </p:sp>
    </p:spTree>
    <p:extLst>
      <p:ext uri="{BB962C8B-B14F-4D97-AF65-F5344CB8AC3E}">
        <p14:creationId xmlns:p14="http://schemas.microsoft.com/office/powerpoint/2010/main" val="420773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Overview</a:t>
            </a:r>
          </a:p>
        </p:txBody>
      </p:sp>
      <p:sp>
        <p:nvSpPr>
          <p:cNvPr id="3" name="Content Placeholder 2"/>
          <p:cNvSpPr>
            <a:spLocks noGrp="1"/>
          </p:cNvSpPr>
          <p:nvPr>
            <p:ph idx="1"/>
          </p:nvPr>
        </p:nvSpPr>
        <p:spPr/>
        <p:txBody>
          <a:bodyPr/>
          <a:lstStyle/>
          <a:p>
            <a:r>
              <a:rPr lang="en-GB" dirty="0"/>
              <a:t>Housing Standards</a:t>
            </a:r>
          </a:p>
          <a:p>
            <a:pPr lvl="1"/>
            <a:r>
              <a:rPr lang="en-GB" dirty="0"/>
              <a:t>Tolerable Standard </a:t>
            </a:r>
          </a:p>
          <a:p>
            <a:pPr lvl="1"/>
            <a:r>
              <a:rPr lang="en-GB" dirty="0"/>
              <a:t>Scottish Housing Quality Standard </a:t>
            </a:r>
          </a:p>
          <a:p>
            <a:pPr lvl="1"/>
            <a:r>
              <a:rPr lang="en-GB" dirty="0"/>
              <a:t>Repairing Standard </a:t>
            </a:r>
          </a:p>
          <a:p>
            <a:r>
              <a:rPr lang="en-GB" dirty="0"/>
              <a:t>Recent changes - March 2024</a:t>
            </a:r>
          </a:p>
          <a:p>
            <a:pPr lvl="1"/>
            <a:r>
              <a:rPr lang="en-GB" dirty="0"/>
              <a:t>Repairing Standard Statutory Guidance</a:t>
            </a:r>
          </a:p>
          <a:p>
            <a:r>
              <a:rPr lang="en-GB" dirty="0"/>
              <a:t>Planned changes </a:t>
            </a:r>
          </a:p>
          <a:p>
            <a:pPr lvl="1"/>
            <a:r>
              <a:rPr lang="en-GB" dirty="0"/>
              <a:t>Tenure-neutral housing standard </a:t>
            </a:r>
          </a:p>
          <a:p>
            <a:pPr marL="385763" indent="-385763">
              <a:buAutoNum type="arabicPeriod"/>
            </a:pPr>
            <a:endParaRPr lang="en-GB" dirty="0"/>
          </a:p>
          <a:p>
            <a:endParaRPr lang="en-GB" dirty="0"/>
          </a:p>
        </p:txBody>
      </p:sp>
    </p:spTree>
    <p:extLst>
      <p:ext uri="{BB962C8B-B14F-4D97-AF65-F5344CB8AC3E}">
        <p14:creationId xmlns:p14="http://schemas.microsoft.com/office/powerpoint/2010/main" val="390630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cs typeface="Calibri" panose="020F0502020204030204" pitchFamily="34" charset="0"/>
              </a:rPr>
              <a:t>The Tolerable Standard – All Homes</a:t>
            </a:r>
          </a:p>
        </p:txBody>
      </p:sp>
      <p:sp>
        <p:nvSpPr>
          <p:cNvPr id="3" name="Content Placeholder 2"/>
          <p:cNvSpPr>
            <a:spLocks noGrp="1"/>
          </p:cNvSpPr>
          <p:nvPr>
            <p:ph idx="1"/>
          </p:nvPr>
        </p:nvSpPr>
        <p:spPr/>
        <p:txBody>
          <a:bodyPr/>
          <a:lstStyle/>
          <a:p>
            <a:pPr marL="0" indent="0">
              <a:buNone/>
            </a:pPr>
            <a:r>
              <a:rPr lang="en-GB" sz="2700" b="1" dirty="0">
                <a:solidFill>
                  <a:srgbClr val="335183"/>
                </a:solidFill>
                <a:highlight>
                  <a:srgbClr val="FFFFFF"/>
                </a:highlight>
              </a:rPr>
              <a:t>Wholesome Water</a:t>
            </a:r>
          </a:p>
          <a:p>
            <a:pPr marL="0" indent="0">
              <a:buNone/>
            </a:pPr>
            <a:r>
              <a:rPr lang="en-GB" b="0" i="0" dirty="0">
                <a:solidFill>
                  <a:srgbClr val="000000"/>
                </a:solidFill>
                <a:effectLst/>
                <a:highlight>
                  <a:srgbClr val="FFFFFF"/>
                </a:highlight>
                <a:latin typeface="Verdana" panose="020B0604030504040204" pitchFamily="34" charset="0"/>
              </a:rPr>
              <a:t>A house meets the tolerable standard if it has an adequate piped supply of wholesome water available within the house.</a:t>
            </a:r>
          </a:p>
          <a:p>
            <a:r>
              <a:rPr lang="en-GB" dirty="0"/>
              <a:t>No specific SG guidelines on definition of ‘wholesome water’ for Tolerable Standard assessments</a:t>
            </a:r>
          </a:p>
          <a:p>
            <a:r>
              <a:rPr lang="en-GB" dirty="0"/>
              <a:t>The main water quality issue according to Statutory Guidance is the presence of lead in plumbing</a:t>
            </a:r>
          </a:p>
          <a:p>
            <a:endParaRPr lang="en-GB" dirty="0"/>
          </a:p>
        </p:txBody>
      </p:sp>
    </p:spTree>
    <p:extLst>
      <p:ext uri="{BB962C8B-B14F-4D97-AF65-F5344CB8AC3E}">
        <p14:creationId xmlns:p14="http://schemas.microsoft.com/office/powerpoint/2010/main" val="22085492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4116A9B-31A0-4778-AFF9-0E57A2ABC30F}" vid="{44910B0E-AC19-4562-99DC-B6D6F749B949}"/>
    </a:ext>
  </a:extLst>
</a:theme>
</file>

<file path=ppt/theme/theme3.xml><?xml version="1.0" encoding="utf-8"?>
<a:theme xmlns:a="http://schemas.openxmlformats.org/drawingml/2006/main" name="Scottish Government Whi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Scottish Water">
      <a:dk1>
        <a:srgbClr val="1266AE"/>
      </a:dk1>
      <a:lt1>
        <a:srgbClr val="FFFFFF"/>
      </a:lt1>
      <a:dk2>
        <a:srgbClr val="1266AE"/>
      </a:dk2>
      <a:lt2>
        <a:srgbClr val="FFFFFF"/>
      </a:lt2>
      <a:accent1>
        <a:srgbClr val="84B7E6"/>
      </a:accent1>
      <a:accent2>
        <a:srgbClr val="8CC600"/>
      </a:accent2>
      <a:accent3>
        <a:srgbClr val="4C277E"/>
      </a:accent3>
      <a:accent4>
        <a:srgbClr val="4D8CC2"/>
      </a:accent4>
      <a:accent5>
        <a:srgbClr val="A3C9EC"/>
      </a:accent5>
      <a:accent6>
        <a:srgbClr val="A7C667"/>
      </a:accent6>
      <a:hlink>
        <a:srgbClr val="1266AE"/>
      </a:hlink>
      <a:folHlink>
        <a:srgbClr val="4C277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etadata xmlns="http://www.objective.com/ecm/document/metadata/53D26341A57B383EE0540010E0463CCA" version="1.0.0">
  <systemFields>
    <field name="Objective-Id">
      <value order="0">A49847260</value>
    </field>
    <field name="Objective-Title">
      <value order="0">PWS Training Day - Lead and RS - 4 September 2024</value>
    </field>
    <field name="Objective-Description">
      <value order="0"/>
    </field>
    <field name="Objective-CreationStamp">
      <value order="0">2024-08-30T13:10:22Z</value>
    </field>
    <field name="Objective-IsApproved">
      <value order="0">false</value>
    </field>
    <field name="Objective-IsPublished">
      <value order="0">false</value>
    </field>
    <field name="Objective-DatePublished">
      <value order="0"/>
    </field>
    <field name="Objective-ModificationStamp">
      <value order="0">2024-09-03T10:50:09Z</value>
    </field>
    <field name="Objective-Owner">
      <value order="0">Kennedy, Andrew A (U452469)</value>
    </field>
    <field name="Objective-Path">
      <value order="0">Objective Global Folder:SG File Plan:Agriculture, environment and natural resources:Water resources:Water quality:Advice and policy: Water quality:Drinking water quality: Lead: Advice and Policy: Water quality: Part 2: 2019-2024</value>
    </field>
    <field name="Objective-Parent">
      <value order="0">Drinking water quality: Lead: Advice and Policy: Water quality: Part 2: 2019-2024</value>
    </field>
    <field name="Objective-State">
      <value order="0">Being Drafted</value>
    </field>
    <field name="Objective-VersionId">
      <value order="0">vA75046934</value>
    </field>
    <field name="Objective-Version">
      <value order="0">0.2</value>
    </field>
    <field name="Objective-VersionNumber">
      <value order="0">2</value>
    </field>
    <field name="Objective-VersionComment">
      <value order="0"/>
    </field>
    <field name="Objective-FileNumber">
      <value order="0">POL/32910</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1.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6546</TotalTime>
  <Words>1805</Words>
  <Application>Microsoft Office PowerPoint</Application>
  <PresentationFormat>On-screen Show (4:3)</PresentationFormat>
  <Paragraphs>185</Paragraphs>
  <Slides>18</Slides>
  <Notes>10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Arial Black</vt:lpstr>
      <vt:lpstr>Calibri</vt:lpstr>
      <vt:lpstr>Roboto</vt:lpstr>
      <vt:lpstr>Tahoma</vt:lpstr>
      <vt:lpstr>Verdana</vt:lpstr>
      <vt:lpstr>Default Design</vt:lpstr>
      <vt:lpstr>Custom Design</vt:lpstr>
      <vt:lpstr>Scottish Government White</vt:lpstr>
      <vt:lpstr>1_office theme</vt:lpstr>
      <vt:lpstr>PWS Training Day  Lead and the Repairing Standard  </vt:lpstr>
      <vt:lpstr>Lead Failures in Scotland (Public)</vt:lpstr>
      <vt:lpstr>Lead Failures in Scotland (Private)</vt:lpstr>
      <vt:lpstr>Health Harms of Lead</vt:lpstr>
      <vt:lpstr>Achieving Lead Free</vt:lpstr>
      <vt:lpstr>Lead Strategy Progress</vt:lpstr>
      <vt:lpstr>Lead and Housing Standards  PWS Training Day</vt:lpstr>
      <vt:lpstr>Overview</vt:lpstr>
      <vt:lpstr>The Tolerable Standard – All Homes</vt:lpstr>
      <vt:lpstr>The Scottish Housing Quality Standard – Social Homes</vt:lpstr>
      <vt:lpstr>The Repairing Standard – Private Rented Sector</vt:lpstr>
      <vt:lpstr>Changes to the Repairing Standard Background </vt:lpstr>
      <vt:lpstr>Changes to the Repairing Standard</vt:lpstr>
      <vt:lpstr>Repairing Standard - Lead in Water</vt:lpstr>
      <vt:lpstr>Repairing Standard - Lead in Water 2</vt:lpstr>
      <vt:lpstr>Repairing Standard  Work to Common Parts</vt:lpstr>
      <vt:lpstr> Questions?  </vt:lpstr>
      <vt:lpstr>Thank you</vt:lpstr>
    </vt:vector>
  </TitlesOfParts>
  <Company>Scottish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and the repairing standard</dc:title>
  <dc:creator>David Grzybowski</dc:creator>
  <cp:lastModifiedBy>Claire Henderson</cp:lastModifiedBy>
  <cp:revision>176</cp:revision>
  <cp:lastPrinted>2013-10-08T14:51:23Z</cp:lastPrinted>
  <dcterms:created xsi:type="dcterms:W3CDTF">2012-02-09T08:49:48Z</dcterms:created>
  <dcterms:modified xsi:type="dcterms:W3CDTF">2024-09-24T12:57:39Z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ive-Id">
    <vt:lpwstr>A49847260</vt:lpwstr>
  </property>
  <property fmtid="{D5CDD505-2E9C-101B-9397-08002B2CF9AE}" pid="3" name="Objective-Title">
    <vt:lpwstr>PWS Training Day - Lead and RS - 4 September 2024</vt:lpwstr>
  </property>
  <property fmtid="{D5CDD505-2E9C-101B-9397-08002B2CF9AE}" pid="4" name="Objective-Comment">
    <vt:lpwstr/>
  </property>
  <property fmtid="{D5CDD505-2E9C-101B-9397-08002B2CF9AE}" pid="5" name="Objective-CreationStamp">
    <vt:filetime>2024-08-30T13:10:22Z</vt:filetime>
  </property>
  <property fmtid="{D5CDD505-2E9C-101B-9397-08002B2CF9AE}" pid="6" name="Objective-IsApproved">
    <vt:bool>false</vt:bool>
  </property>
  <property fmtid="{D5CDD505-2E9C-101B-9397-08002B2CF9AE}" pid="7" name="Objective-IsPublished">
    <vt:bool>false</vt:bool>
  </property>
  <property fmtid="{D5CDD505-2E9C-101B-9397-08002B2CF9AE}" pid="8" name="Objective-DatePublished">
    <vt:lpwstr/>
  </property>
  <property fmtid="{D5CDD505-2E9C-101B-9397-08002B2CF9AE}" pid="9" name="Objective-ModificationStamp">
    <vt:filetime>2024-09-03T10:50:09Z</vt:filetime>
  </property>
  <property fmtid="{D5CDD505-2E9C-101B-9397-08002B2CF9AE}" pid="10" name="Objective-Owner">
    <vt:lpwstr>Kennedy, Andrew A (U452469)</vt:lpwstr>
  </property>
  <property fmtid="{D5CDD505-2E9C-101B-9397-08002B2CF9AE}" pid="11" name="Objective-Path">
    <vt:lpwstr>Objective Global Folder:SG File Plan:Agriculture, environment and natural resources:Water resources:Water quality:Advice and policy: Water quality:Drinking water quality: Lead: Advice and Policy: Water quality: Part 2: 2019-2024</vt:lpwstr>
  </property>
  <property fmtid="{D5CDD505-2E9C-101B-9397-08002B2CF9AE}" pid="12" name="Objective-Parent">
    <vt:lpwstr>Drinking water quality: Lead: Advice and Policy: Water quality: Part 2: 2019-2024</vt:lpwstr>
  </property>
  <property fmtid="{D5CDD505-2E9C-101B-9397-08002B2CF9AE}" pid="13" name="Objective-State">
    <vt:lpwstr>Being Drafted</vt:lpwstr>
  </property>
  <property fmtid="{D5CDD505-2E9C-101B-9397-08002B2CF9AE}" pid="14" name="Objective-Version">
    <vt:lpwstr>0.2</vt:lpwstr>
  </property>
  <property fmtid="{D5CDD505-2E9C-101B-9397-08002B2CF9AE}" pid="15" name="Objective-VersionNumber">
    <vt:r8>2</vt:r8>
  </property>
  <property fmtid="{D5CDD505-2E9C-101B-9397-08002B2CF9AE}" pid="16" name="Objective-VersionComment">
    <vt:lpwstr/>
  </property>
  <property fmtid="{D5CDD505-2E9C-101B-9397-08002B2CF9AE}" pid="17" name="Objective-FileNumber">
    <vt:lpwstr>POL/32910</vt:lpwstr>
  </property>
  <property fmtid="{D5CDD505-2E9C-101B-9397-08002B2CF9AE}" pid="18" name="Objective-Classification">
    <vt:lpwstr>OFFICIAL</vt:lpwstr>
  </property>
  <property fmtid="{D5CDD505-2E9C-101B-9397-08002B2CF9AE}" pid="19" name="Objective-Caveats">
    <vt:lpwstr>Caveat for access to SG Fileplan</vt:lpwstr>
  </property>
  <property fmtid="{D5CDD505-2E9C-101B-9397-08002B2CF9AE}" pid="20" name="Objective-Date of Original [system]">
    <vt:lpwstr/>
  </property>
  <property fmtid="{D5CDD505-2E9C-101B-9397-08002B2CF9AE}" pid="21" name="Objective-Date Received [system]">
    <vt:lpwstr/>
  </property>
  <property fmtid="{D5CDD505-2E9C-101B-9397-08002B2CF9AE}" pid="22" name="Objective-SG Web Publication - Category [system]">
    <vt:lpwstr/>
  </property>
  <property fmtid="{D5CDD505-2E9C-101B-9397-08002B2CF9AE}" pid="23" name="Objective-SG Web Publication - Category 2 Classification [system]">
    <vt:lpwstr/>
  </property>
  <property fmtid="{D5CDD505-2E9C-101B-9397-08002B2CF9AE}" pid="24" name="Objective-Description">
    <vt:lpwstr/>
  </property>
  <property fmtid="{D5CDD505-2E9C-101B-9397-08002B2CF9AE}" pid="25" name="Objective-VersionId">
    <vt:lpwstr>vA75046934</vt:lpwstr>
  </property>
  <property fmtid="{D5CDD505-2E9C-101B-9397-08002B2CF9AE}" pid="26" name="Objective-Date of Original">
    <vt:lpwstr/>
  </property>
  <property fmtid="{D5CDD505-2E9C-101B-9397-08002B2CF9AE}" pid="27" name="Objective-Date Received">
    <vt:lpwstr/>
  </property>
  <property fmtid="{D5CDD505-2E9C-101B-9397-08002B2CF9AE}" pid="28" name="Objective-SG Web Publication - Category">
    <vt:lpwstr/>
  </property>
  <property fmtid="{D5CDD505-2E9C-101B-9397-08002B2CF9AE}" pid="29" name="Objective-SG Web Publication - Category 2 Classification">
    <vt:lpwstr/>
  </property>
  <property fmtid="{D5CDD505-2E9C-101B-9397-08002B2CF9AE}" pid="30" name="Objective-Connect Creator">
    <vt:lpwstr/>
  </property>
  <property fmtid="{D5CDD505-2E9C-101B-9397-08002B2CF9AE}" pid="31" name="Objective-Required Redaction">
    <vt:lpwstr/>
  </property>
</Properties>
</file>