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88" r:id="rId3"/>
    <p:sldId id="256" r:id="rId4"/>
    <p:sldId id="271" r:id="rId5"/>
    <p:sldId id="277" r:id="rId6"/>
    <p:sldId id="279" r:id="rId7"/>
    <p:sldId id="272" r:id="rId8"/>
    <p:sldId id="283" r:id="rId9"/>
    <p:sldId id="281" r:id="rId10"/>
    <p:sldId id="286" r:id="rId11"/>
    <p:sldId id="280" r:id="rId12"/>
    <p:sldId id="285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6AB5-785D-4E43-C421-51B32A3A1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E904CD-DA78-2F0D-1628-0EE8E560B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6DFEA-0ADE-72FC-5283-6CB3473F8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3D17-0C5F-42D4-976B-1A213A3B7AC1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FF7A6-F517-3AA1-A59E-76F70ADB8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5120E-14B1-6EE0-F2C6-83F4D2B0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4F67-FD2D-4D4A-98E8-E3BE55CE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45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2BE9-F225-5618-0E64-8F2A0E492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A4CA2-1743-97AB-1435-86650D272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3703F-6E22-C6FE-45C2-48434EDA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3D17-0C5F-42D4-976B-1A213A3B7AC1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0A1A0-B782-260F-BCCE-58E61AC73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D0DBE-9EF9-08A2-CE85-F4B0DA261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4F67-FD2D-4D4A-98E8-E3BE55CE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97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5C0A13-34B9-E5D1-1BE7-A144240C0B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D4CFF-8B15-1D8B-A1D4-3286FD3AC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977BA-1981-91C2-3AE4-C575036A6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3D17-0C5F-42D4-976B-1A213A3B7AC1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DE016-16BA-39A1-0BFF-7FC50751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0AE3-F14A-B7DB-8279-44F2FFC30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4F67-FD2D-4D4A-98E8-E3BE55CE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6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895C-7AF2-87B3-EA5C-846FD332A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F4EEC-A330-9F98-3BA3-723B4B73B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5AD32-0D4F-D3BB-3008-A18E28822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3D17-0C5F-42D4-976B-1A213A3B7AC1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943F4-2D06-4793-44C6-391F8CC11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81409-A8E6-9449-7283-6BCE85619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4F67-FD2D-4D4A-98E8-E3BE55CE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14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C98F-240E-2273-8FED-0BE5F6D4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54ABC-887E-2D5D-0919-0AD37375C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1D4D9-389C-BD73-A32A-CB38538EC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3D17-0C5F-42D4-976B-1A213A3B7AC1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7F185-E11E-7E75-A2D4-4945FF42E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23D68-8CB0-EB8D-26DD-C1C485E0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4F67-FD2D-4D4A-98E8-E3BE55CE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85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95B18-FD1D-B813-ED10-E9DB5FCC1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74998-9F23-D09C-165F-8BA7B2C95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64C69-A594-AEE3-7770-8757814F0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7C12D-A577-9103-1E9C-8ED53819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3D17-0C5F-42D4-976B-1A213A3B7AC1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D18EB-DE48-1864-4A04-6DBFCBE3E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5A4DF-9151-CFB6-03E0-463956D85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4F67-FD2D-4D4A-98E8-E3BE55CE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26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8CB5A-445D-BA07-05CD-437BA5CC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D98D8-81A3-93E9-5D9A-BAF42DEDB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4F97E-786D-4644-9564-C90FD3F7C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C63EF-7E86-BF5E-C577-DB8F49135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83F49-324B-2677-7D9F-0B3A5D2811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90D042-BC9E-3766-9242-9DC045DFF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3D17-0C5F-42D4-976B-1A213A3B7AC1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3CADFE-7EF3-51A6-449E-F29053063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A94CC6-3B6D-78E3-C9A6-A1FA8FD11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4F67-FD2D-4D4A-98E8-E3BE55CE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66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6C6C1-BD9C-26E0-0008-2229B441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03D284-93C6-5539-5B53-D07C4EE4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3D17-0C5F-42D4-976B-1A213A3B7AC1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E007E-1490-A1FC-8D8F-93F6E73AC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FCC068-6BD2-CA0D-B94C-6E487BBB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4F67-FD2D-4D4A-98E8-E3BE55CE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6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FC4221-0C6C-3E95-BADB-D0A49BAB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3D17-0C5F-42D4-976B-1A213A3B7AC1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D8354E-C308-C026-4051-AEC5D44C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8BE9B-AEC8-FC80-5B4C-B648B301C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4F67-FD2D-4D4A-98E8-E3BE55CE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86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A5FDE-04C8-8F11-14E1-01A779692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DBB5D-AC7A-3384-CD1B-A8D86CEDE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6003E-7316-ED56-3F07-C9C2116AF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CA90A-141E-C3B8-DB95-3777670FC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3D17-0C5F-42D4-976B-1A213A3B7AC1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F1FE0-8D8E-4905-C83F-43E85979E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2F82D-3474-DB50-42A0-A03422077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4F67-FD2D-4D4A-98E8-E3BE55CE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56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DBFE-1E50-D013-D041-BE0D9BA89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06A79A-9430-1BBA-36F9-46D9D1CDB4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0016B-6B82-0741-668F-20384352F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0DF34-ACC3-52B2-A1B4-F4EB2DCA3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3D17-0C5F-42D4-976B-1A213A3B7AC1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61D2F-56F0-D902-0DD9-71F00A420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D6504-9015-86A8-C38E-3CB57732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4F67-FD2D-4D4A-98E8-E3BE55CE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57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E53852-B5C5-CCFD-0720-AF5C6CAA6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312C2-B021-076C-0133-53959C9B2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0CA76-E60F-2AFC-98BE-56AA9EB21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53D17-0C5F-42D4-976B-1A213A3B7AC1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4D393-C05F-4C48-ACE6-81E145D51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1F96A-8138-BBA4-0C61-6C4546819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34F67-FD2D-4D4A-98E8-E3BE55CE77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07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BD7CC6-2F7F-4587-8E92-D041AB2CE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7ED1F4-19EF-4BC2-A6EA-DF152514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E7C14F-442F-4416-A4A9-6DA10263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AC4CCD-70AA-4916-97EA-D9C12FED1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694289-EA59-4679-9DB4-0646321A8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EDAD0A-6995-496D-9789-A34C66F5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CBBB211-248C-4F94-900A-80CD8D52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8DCC953-87D5-419D-A529-94A946251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F67D0B7-A0F4-47EB-8DF7-2630C056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19D60-F174-4FEB-9E9D-5AF6BD659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EF7474-F1F7-47A7-AF33-E38A86EBF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B14C3B3-01E7-4DD2-80BC-D6605BDB3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9E2ED25-9BE8-462A-BE54-D3E506DBA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3E48329-07A0-4DBB-9D0C-0614AE372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D609B4-86D5-44D5-8511-42AE9B129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912E1BF-76C2-49D5-A5AC-1CE20255C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4E6722B-B0C0-4A43-91F6-6E2D6E2D7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8EAB6DA-9741-4668-8E47-957CD515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36EC6AA-9E44-4DD2-B718-EE0411141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38DE653-B3C7-49E5-A3B0-6C00B2608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0AE89EB-4F51-4181-9475-7E1048FB3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78285A0-9022-40FD-B520-91444BA1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2EED1A-F137-41BB-A555-7CDFF9C33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E1EC980-DEDC-41BF-995C-1D471C90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A2F9486-DC13-4EDD-82CE-7FFC6F48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46A2475-19E5-46B8-B7FE-C2CF42971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1CD8CAA-4614-4393-ADD7-7FDFD8AB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9F5BF84-4D12-40EB-B3CA-72B55341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CF91815-2B4A-44C8-BAC2-6732AD11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23960DB-F7E9-40C5-BDC7-9700C71B1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95623C8-E3C3-425E-B186-ADFF5B670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B219CBA-6BAE-85F3-D7F1-92BB0D818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59" y="426244"/>
            <a:ext cx="4057512" cy="957002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B5866504-E832-1AAF-5137-CD04C99E6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130729" y="686731"/>
            <a:ext cx="7825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</a:t>
            </a:r>
            <a:r>
              <a:rPr lang="en-GB" sz="2400" b="1" dirty="0">
                <a:solidFill>
                  <a:schemeClr val="bg1"/>
                </a:solidFill>
              </a:rPr>
              <a:t>s Radon in Groundwater Dangerous?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97FA8-720B-131B-D815-AB6958A03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341909" y="2020742"/>
            <a:ext cx="7825960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B69544-3127-6288-2104-060EB4E67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393857" y="3136745"/>
            <a:ext cx="53244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b="1" dirty="0">
                <a:solidFill>
                  <a:schemeClr val="bg1"/>
                </a:solidFill>
              </a:rPr>
              <a:t>Who am I?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32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b="1" dirty="0">
                <a:solidFill>
                  <a:schemeClr val="bg1"/>
                </a:solidFill>
              </a:rPr>
              <a:t>Who are HighWater?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32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b="1" dirty="0">
                <a:solidFill>
                  <a:schemeClr val="bg1"/>
                </a:solidFill>
              </a:rPr>
              <a:t>Background to this study</a:t>
            </a:r>
          </a:p>
        </p:txBody>
      </p:sp>
    </p:spTree>
    <p:extLst>
      <p:ext uri="{BB962C8B-B14F-4D97-AF65-F5344CB8AC3E}">
        <p14:creationId xmlns:p14="http://schemas.microsoft.com/office/powerpoint/2010/main" val="3175535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BD7CC6-2F7F-4587-8E92-D041AB2CE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7ED1F4-19EF-4BC2-A6EA-DF152514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E7C14F-442F-4416-A4A9-6DA10263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AC4CCD-70AA-4916-97EA-D9C12FED1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694289-EA59-4679-9DB4-0646321A8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EDAD0A-6995-496D-9789-A34C66F5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CBBB211-248C-4F94-900A-80CD8D52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8DCC953-87D5-419D-A529-94A946251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F67D0B7-A0F4-47EB-8DF7-2630C056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19D60-F174-4FEB-9E9D-5AF6BD659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EF7474-F1F7-47A7-AF33-E38A86EBF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B14C3B3-01E7-4DD2-80BC-D6605BDB3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9E2ED25-9BE8-462A-BE54-D3E506DBA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3E48329-07A0-4DBB-9D0C-0614AE372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D609B4-86D5-44D5-8511-42AE9B129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912E1BF-76C2-49D5-A5AC-1CE20255C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4E6722B-B0C0-4A43-91F6-6E2D6E2D7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8EAB6DA-9741-4668-8E47-957CD515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36EC6AA-9E44-4DD2-B718-EE0411141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38DE653-B3C7-49E5-A3B0-6C00B2608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0AE89EB-4F51-4181-9475-7E1048FB3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78285A0-9022-40FD-B520-91444BA1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2EED1A-F137-41BB-A555-7CDFF9C33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E1EC980-DEDC-41BF-995C-1D471C90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A2F9486-DC13-4EDD-82CE-7FFC6F48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46A2475-19E5-46B8-B7FE-C2CF42971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1CD8CAA-4614-4393-ADD7-7FDFD8AB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9F5BF84-4D12-40EB-B3CA-72B55341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CF91815-2B4A-44C8-BAC2-6732AD11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23960DB-F7E9-40C5-BDC7-9700C71B1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95623C8-E3C3-425E-B186-ADFF5B670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B219CBA-6BAE-85F3-D7F1-92BB0D818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59" y="426244"/>
            <a:ext cx="4057512" cy="957002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B5866504-E832-1AAF-5137-CD04C99E6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130729" y="686731"/>
            <a:ext cx="7825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</a:t>
            </a:r>
            <a:r>
              <a:rPr lang="en-GB" sz="2400" b="1" dirty="0">
                <a:solidFill>
                  <a:schemeClr val="bg1"/>
                </a:solidFill>
              </a:rPr>
              <a:t>s Radon in Groundwater Dangerous?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97FA8-720B-131B-D815-AB6958A03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60629" y="1583566"/>
            <a:ext cx="8504793" cy="14465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Mitigation - 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Considerations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B69544-3127-6288-2104-060EB4E67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066113" y="2577229"/>
            <a:ext cx="66290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b="1" dirty="0">
                <a:solidFill>
                  <a:schemeClr val="bg1"/>
                </a:solidFill>
              </a:rPr>
              <a:t>Passive Venting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32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b="1" dirty="0">
                <a:solidFill>
                  <a:schemeClr val="bg1"/>
                </a:solidFill>
              </a:rPr>
              <a:t>External tank overflow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32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b="1" dirty="0">
                <a:solidFill>
                  <a:schemeClr val="bg1"/>
                </a:solidFill>
              </a:rPr>
              <a:t>Sealed lids</a:t>
            </a:r>
          </a:p>
        </p:txBody>
      </p:sp>
    </p:spTree>
    <p:extLst>
      <p:ext uri="{BB962C8B-B14F-4D97-AF65-F5344CB8AC3E}">
        <p14:creationId xmlns:p14="http://schemas.microsoft.com/office/powerpoint/2010/main" val="2158524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BD7CC6-2F7F-4587-8E92-D041AB2CE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7ED1F4-19EF-4BC2-A6EA-DF152514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E7C14F-442F-4416-A4A9-6DA10263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AC4CCD-70AA-4916-97EA-D9C12FED1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694289-EA59-4679-9DB4-0646321A8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EDAD0A-6995-496D-9789-A34C66F5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CBBB211-248C-4F94-900A-80CD8D52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8DCC953-87D5-419D-A529-94A946251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F67D0B7-A0F4-47EB-8DF7-2630C056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19D60-F174-4FEB-9E9D-5AF6BD659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EF7474-F1F7-47A7-AF33-E38A86EBF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B14C3B3-01E7-4DD2-80BC-D6605BDB3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9E2ED25-9BE8-462A-BE54-D3E506DBA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3E48329-07A0-4DBB-9D0C-0614AE372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D609B4-86D5-44D5-8511-42AE9B129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912E1BF-76C2-49D5-A5AC-1CE20255C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4E6722B-B0C0-4A43-91F6-6E2D6E2D7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8EAB6DA-9741-4668-8E47-957CD515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36EC6AA-9E44-4DD2-B718-EE0411141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38DE653-B3C7-49E5-A3B0-6C00B2608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0AE89EB-4F51-4181-9475-7E1048FB3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78285A0-9022-40FD-B520-91444BA1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2EED1A-F137-41BB-A555-7CDFF9C33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E1EC980-DEDC-41BF-995C-1D471C90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A2F9486-DC13-4EDD-82CE-7FFC6F48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46A2475-19E5-46B8-B7FE-C2CF42971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1CD8CAA-4614-4393-ADD7-7FDFD8AB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9F5BF84-4D12-40EB-B3CA-72B55341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CF91815-2B4A-44C8-BAC2-6732AD11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23960DB-F7E9-40C5-BDC7-9700C71B1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95623C8-E3C3-425E-B186-ADFF5B670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B219CBA-6BAE-85F3-D7F1-92BB0D818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59" y="426244"/>
            <a:ext cx="4057512" cy="957002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B5866504-E832-1AAF-5137-CD04C99E6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130729" y="686731"/>
            <a:ext cx="7825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</a:t>
            </a:r>
            <a:r>
              <a:rPr lang="en-GB" sz="2400" b="1" dirty="0">
                <a:solidFill>
                  <a:schemeClr val="bg1"/>
                </a:solidFill>
              </a:rPr>
              <a:t>s Radon in Groundwater Dangerous?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97FA8-720B-131B-D815-AB6958A03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39462" y="1583566"/>
            <a:ext cx="7825960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Mitigation – Working Practices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B69544-3127-6288-2104-060EB4E67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066113" y="2577229"/>
            <a:ext cx="66290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b="1" dirty="0">
                <a:solidFill>
                  <a:schemeClr val="bg1"/>
                </a:solidFill>
              </a:rPr>
              <a:t>Extractors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32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b="1" dirty="0">
                <a:solidFill>
                  <a:schemeClr val="bg1"/>
                </a:solidFill>
              </a:rPr>
              <a:t>Wait!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32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b="1" dirty="0">
                <a:solidFill>
                  <a:schemeClr val="bg1"/>
                </a:solidFill>
              </a:rPr>
              <a:t>Leave doors open</a:t>
            </a:r>
          </a:p>
        </p:txBody>
      </p:sp>
    </p:spTree>
    <p:extLst>
      <p:ext uri="{BB962C8B-B14F-4D97-AF65-F5344CB8AC3E}">
        <p14:creationId xmlns:p14="http://schemas.microsoft.com/office/powerpoint/2010/main" val="3038826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BD7CC6-2F7F-4587-8E92-D041AB2CE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7ED1F4-19EF-4BC2-A6EA-DF152514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E7C14F-442F-4416-A4A9-6DA10263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AC4CCD-70AA-4916-97EA-D9C12FED1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694289-EA59-4679-9DB4-0646321A8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EDAD0A-6995-496D-9789-A34C66F5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CBBB211-248C-4F94-900A-80CD8D52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8DCC953-87D5-419D-A529-94A946251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F67D0B7-A0F4-47EB-8DF7-2630C056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19D60-F174-4FEB-9E9D-5AF6BD659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EF7474-F1F7-47A7-AF33-E38A86EBF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B14C3B3-01E7-4DD2-80BC-D6605BDB3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9E2ED25-9BE8-462A-BE54-D3E506DBA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3E48329-07A0-4DBB-9D0C-0614AE372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D609B4-86D5-44D5-8511-42AE9B129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912E1BF-76C2-49D5-A5AC-1CE20255C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4E6722B-B0C0-4A43-91F6-6E2D6E2D7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8EAB6DA-9741-4668-8E47-957CD515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36EC6AA-9E44-4DD2-B718-EE0411141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38DE653-B3C7-49E5-A3B0-6C00B2608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0AE89EB-4F51-4181-9475-7E1048FB3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78285A0-9022-40FD-B520-91444BA1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2EED1A-F137-41BB-A555-7CDFF9C33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E1EC980-DEDC-41BF-995C-1D471C90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A2F9486-DC13-4EDD-82CE-7FFC6F48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46A2475-19E5-46B8-B7FE-C2CF42971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1CD8CAA-4614-4393-ADD7-7FDFD8AB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9F5BF84-4D12-40EB-B3CA-72B55341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CF91815-2B4A-44C8-BAC2-6732AD11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23960DB-F7E9-40C5-BDC7-9700C71B1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95623C8-E3C3-425E-B186-ADFF5B670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B219CBA-6BAE-85F3-D7F1-92BB0D818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59" y="426244"/>
            <a:ext cx="4057512" cy="957002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B5866504-E832-1AAF-5137-CD04C99E6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130729" y="686731"/>
            <a:ext cx="7825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</a:t>
            </a:r>
            <a:r>
              <a:rPr lang="en-GB" sz="2400" b="1" dirty="0">
                <a:solidFill>
                  <a:schemeClr val="bg1"/>
                </a:solidFill>
              </a:rPr>
              <a:t>s Radon in Groundwater Dangerous?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97FA8-720B-131B-D815-AB6958A03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39462" y="1583566"/>
            <a:ext cx="7825960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Mitigation - Treatment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B69544-3127-6288-2104-060EB4E67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396970" y="2577229"/>
            <a:ext cx="77556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b="1" dirty="0">
                <a:solidFill>
                  <a:schemeClr val="bg1"/>
                </a:solidFill>
              </a:rPr>
              <a:t>Avoid adsorption media such as Activated Carbon or </a:t>
            </a:r>
            <a:r>
              <a:rPr lang="en-GB" sz="3200" b="1" dirty="0" err="1">
                <a:solidFill>
                  <a:schemeClr val="bg1"/>
                </a:solidFill>
              </a:rPr>
              <a:t>Bonechar</a:t>
            </a:r>
            <a:r>
              <a:rPr lang="en-GB" sz="3200" b="1" dirty="0">
                <a:solidFill>
                  <a:schemeClr val="bg1"/>
                </a:solidFill>
              </a:rPr>
              <a:t> due to NORM accumulation</a:t>
            </a:r>
          </a:p>
        </p:txBody>
      </p:sp>
    </p:spTree>
    <p:extLst>
      <p:ext uri="{BB962C8B-B14F-4D97-AF65-F5344CB8AC3E}">
        <p14:creationId xmlns:p14="http://schemas.microsoft.com/office/powerpoint/2010/main" val="3231803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BD7CC6-2F7F-4587-8E92-D041AB2CE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7ED1F4-19EF-4BC2-A6EA-DF152514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E7C14F-442F-4416-A4A9-6DA10263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AC4CCD-70AA-4916-97EA-D9C12FED1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694289-EA59-4679-9DB4-0646321A8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EDAD0A-6995-496D-9789-A34C66F5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CBBB211-248C-4F94-900A-80CD8D52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8DCC953-87D5-419D-A529-94A946251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F67D0B7-A0F4-47EB-8DF7-2630C056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19D60-F174-4FEB-9E9D-5AF6BD659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EF7474-F1F7-47A7-AF33-E38A86EBF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B14C3B3-01E7-4DD2-80BC-D6605BDB3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9E2ED25-9BE8-462A-BE54-D3E506DBA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3E48329-07A0-4DBB-9D0C-0614AE372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D609B4-86D5-44D5-8511-42AE9B129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912E1BF-76C2-49D5-A5AC-1CE20255C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4E6722B-B0C0-4A43-91F6-6E2D6E2D7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8EAB6DA-9741-4668-8E47-957CD515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36EC6AA-9E44-4DD2-B718-EE0411141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38DE653-B3C7-49E5-A3B0-6C00B2608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0AE89EB-4F51-4181-9475-7E1048FB3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78285A0-9022-40FD-B520-91444BA1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2EED1A-F137-41BB-A555-7CDFF9C33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E1EC980-DEDC-41BF-995C-1D471C90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A2F9486-DC13-4EDD-82CE-7FFC6F48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46A2475-19E5-46B8-B7FE-C2CF42971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1CD8CAA-4614-4393-ADD7-7FDFD8AB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9F5BF84-4D12-40EB-B3CA-72B55341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CF91815-2B4A-44C8-BAC2-6732AD11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23960DB-F7E9-40C5-BDC7-9700C71B1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95623C8-E3C3-425E-B186-ADFF5B670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B219CBA-6BAE-85F3-D7F1-92BB0D818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59" y="426244"/>
            <a:ext cx="4057512" cy="957002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B5866504-E832-1AAF-5137-CD04C99E6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130729" y="686731"/>
            <a:ext cx="7825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</a:t>
            </a:r>
            <a:r>
              <a:rPr lang="en-GB" sz="2400" b="1" dirty="0">
                <a:solidFill>
                  <a:schemeClr val="bg1"/>
                </a:solidFill>
              </a:rPr>
              <a:t>s Radon in Groundwater Dangerous?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97FA8-720B-131B-D815-AB6958A03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341909" y="2020742"/>
            <a:ext cx="7825960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B69544-3127-6288-2104-060EB4E67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097911" y="3136745"/>
            <a:ext cx="7825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</a:rPr>
              <a:t>Radon in groundwater is not a problem…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</a:rPr>
              <a:t>…and thankfully Radon in air is a manageable problem!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</a:rPr>
              <a:t>Q &amp; A</a:t>
            </a:r>
          </a:p>
          <a:p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9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BD7CC6-2F7F-4587-8E92-D041AB2CE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7ED1F4-19EF-4BC2-A6EA-DF152514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E7C14F-442F-4416-A4A9-6DA10263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AC4CCD-70AA-4916-97EA-D9C12FED1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694289-EA59-4679-9DB4-0646321A8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EDAD0A-6995-496D-9789-A34C66F5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CBBB211-248C-4F94-900A-80CD8D52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8DCC953-87D5-419D-A529-94A946251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F67D0B7-A0F4-47EB-8DF7-2630C056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19D60-F174-4FEB-9E9D-5AF6BD659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EF7474-F1F7-47A7-AF33-E38A86EBF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B14C3B3-01E7-4DD2-80BC-D6605BDB3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9E2ED25-9BE8-462A-BE54-D3E506DBA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3E48329-07A0-4DBB-9D0C-0614AE372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D609B4-86D5-44D5-8511-42AE9B129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912E1BF-76C2-49D5-A5AC-1CE20255C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4E6722B-B0C0-4A43-91F6-6E2D6E2D7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8EAB6DA-9741-4668-8E47-957CD515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36EC6AA-9E44-4DD2-B718-EE0411141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38DE653-B3C7-49E5-A3B0-6C00B2608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0AE89EB-4F51-4181-9475-7E1048FB3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78285A0-9022-40FD-B520-91444BA1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2EED1A-F137-41BB-A555-7CDFF9C33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E1EC980-DEDC-41BF-995C-1D471C90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A2F9486-DC13-4EDD-82CE-7FFC6F48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46A2475-19E5-46B8-B7FE-C2CF42971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1CD8CAA-4614-4393-ADD7-7FDFD8AB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9F5BF84-4D12-40EB-B3CA-72B55341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CF91815-2B4A-44C8-BAC2-6732AD11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23960DB-F7E9-40C5-BDC7-9700C71B1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95623C8-E3C3-425E-B186-ADFF5B670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B219CBA-6BAE-85F3-D7F1-92BB0D818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59" y="426244"/>
            <a:ext cx="4057512" cy="957002"/>
          </a:xfrm>
          <a:prstGeom prst="rect">
            <a:avLst/>
          </a:prstGeom>
        </p:spPr>
      </p:pic>
      <p:sp>
        <p:nvSpPr>
          <p:cNvPr id="55" name="Title 54">
            <a:extLst>
              <a:ext uri="{FF2B5EF4-FFF2-40B4-BE49-F238E27FC236}">
                <a16:creationId xmlns:a16="http://schemas.microsoft.com/office/drawing/2014/main" id="{B5866504-E832-1AAF-5137-CD04C99E6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02967" y="1598891"/>
            <a:ext cx="7825960" cy="107721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Radon in Groundwater Dangerous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0FE5452-75A0-F1D9-5018-C9F9FD4BC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776064" y="2391456"/>
            <a:ext cx="7952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bg1"/>
                </a:solidFill>
              </a:rPr>
              <a:t>David Hine (General Manager, HighWater)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bg1"/>
                </a:solidFill>
              </a:rPr>
              <a:t>Robert Kerr (</a:t>
            </a:r>
            <a:r>
              <a:rPr lang="en-GB" sz="2400" dirty="0" err="1">
                <a:solidFill>
                  <a:schemeClr val="bg1"/>
                </a:solidFill>
              </a:rPr>
              <a:t>HighWater’s</a:t>
            </a:r>
            <a:r>
              <a:rPr lang="en-GB" sz="2400" dirty="0">
                <a:solidFill>
                  <a:schemeClr val="bg1"/>
                </a:solidFill>
              </a:rPr>
              <a:t> retained Radiological Protection Adviser)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bg1"/>
                </a:solidFill>
              </a:rPr>
              <a:t>Warren Bradshaw (formerly Highland Council)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bg1"/>
                </a:solidFill>
              </a:rPr>
              <a:t>Michael Ayres (Managing Director, HighWater)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4822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BD7CC6-2F7F-4587-8E92-D041AB2CE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7ED1F4-19EF-4BC2-A6EA-DF152514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E7C14F-442F-4416-A4A9-6DA10263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AC4CCD-70AA-4916-97EA-D9C12FED1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694289-EA59-4679-9DB4-0646321A8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EDAD0A-6995-496D-9789-A34C66F5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CBBB211-248C-4F94-900A-80CD8D52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8DCC953-87D5-419D-A529-94A946251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F67D0B7-A0F4-47EB-8DF7-2630C056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19D60-F174-4FEB-9E9D-5AF6BD659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EF7474-F1F7-47A7-AF33-E38A86EBF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B14C3B3-01E7-4DD2-80BC-D6605BDB3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9E2ED25-9BE8-462A-BE54-D3E506DBA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3E48329-07A0-4DBB-9D0C-0614AE372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D609B4-86D5-44D5-8511-42AE9B129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912E1BF-76C2-49D5-A5AC-1CE20255C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4E6722B-B0C0-4A43-91F6-6E2D6E2D7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8EAB6DA-9741-4668-8E47-957CD515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36EC6AA-9E44-4DD2-B718-EE0411141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38DE653-B3C7-49E5-A3B0-6C00B2608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0AE89EB-4F51-4181-9475-7E1048FB3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78285A0-9022-40FD-B520-91444BA1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2EED1A-F137-41BB-A555-7CDFF9C33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E1EC980-DEDC-41BF-995C-1D471C90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A2F9486-DC13-4EDD-82CE-7FFC6F48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46A2475-19E5-46B8-B7FE-C2CF42971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1CD8CAA-4614-4393-ADD7-7FDFD8AB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9F5BF84-4D12-40EB-B3CA-72B55341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CF91815-2B4A-44C8-BAC2-6732AD11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23960DB-F7E9-40C5-BDC7-9700C71B1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95623C8-E3C3-425E-B186-ADFF5B670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B219CBA-6BAE-85F3-D7F1-92BB0D818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59" y="426244"/>
            <a:ext cx="4057512" cy="957002"/>
          </a:xfrm>
          <a:prstGeom prst="rect">
            <a:avLst/>
          </a:prstGeom>
        </p:spPr>
      </p:pic>
      <p:sp>
        <p:nvSpPr>
          <p:cNvPr id="55" name="Title 54">
            <a:extLst>
              <a:ext uri="{FF2B5EF4-FFF2-40B4-BE49-F238E27FC236}">
                <a16:creationId xmlns:a16="http://schemas.microsoft.com/office/drawing/2014/main" id="{B5866504-E832-1AAF-5137-CD04C99E6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02967" y="1598891"/>
            <a:ext cx="7825960" cy="107721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Radon in Groundwater Dangerous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0FE5452-75A0-F1D9-5018-C9F9FD4BC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95956" y="2415024"/>
            <a:ext cx="5899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bg1"/>
                </a:solidFill>
              </a:rPr>
              <a:t>Uranium decay series &gt; Radon &amp; progeny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bg1"/>
                </a:solidFill>
              </a:rPr>
              <a:t>Radon Map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bg1"/>
                </a:solidFill>
              </a:rPr>
              <a:t>Radon and the PWS Regs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bg1"/>
                </a:solidFill>
              </a:rPr>
              <a:t>Radon in air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bg1"/>
                </a:solidFill>
              </a:rPr>
              <a:t>Risk Assessment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bg1"/>
                </a:solidFill>
              </a:rPr>
              <a:t>Mitigation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bg1"/>
                </a:solidFill>
              </a:rPr>
              <a:t>Summary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7617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BD7CC6-2F7F-4587-8E92-D041AB2CE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7ED1F4-19EF-4BC2-A6EA-DF152514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E7C14F-442F-4416-A4A9-6DA10263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AC4CCD-70AA-4916-97EA-D9C12FED1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694289-EA59-4679-9DB4-0646321A8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EDAD0A-6995-496D-9789-A34C66F5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CBBB211-248C-4F94-900A-80CD8D52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8DCC953-87D5-419D-A529-94A946251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F67D0B7-A0F4-47EB-8DF7-2630C056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19D60-F174-4FEB-9E9D-5AF6BD659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EF7474-F1F7-47A7-AF33-E38A86EBF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B14C3B3-01E7-4DD2-80BC-D6605BDB3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9E2ED25-9BE8-462A-BE54-D3E506DBA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3E48329-07A0-4DBB-9D0C-0614AE372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D609B4-86D5-44D5-8511-42AE9B129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912E1BF-76C2-49D5-A5AC-1CE20255C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4E6722B-B0C0-4A43-91F6-6E2D6E2D7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8EAB6DA-9741-4668-8E47-957CD515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36EC6AA-9E44-4DD2-B718-EE0411141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38DE653-B3C7-49E5-A3B0-6C00B2608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0AE89EB-4F51-4181-9475-7E1048FB3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78285A0-9022-40FD-B520-91444BA1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2EED1A-F137-41BB-A555-7CDFF9C33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E1EC980-DEDC-41BF-995C-1D471C90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A2F9486-DC13-4EDD-82CE-7FFC6F48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46A2475-19E5-46B8-B7FE-C2CF42971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1CD8CAA-4614-4393-ADD7-7FDFD8AB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9F5BF84-4D12-40EB-B3CA-72B55341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CF91815-2B4A-44C8-BAC2-6732AD11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23960DB-F7E9-40C5-BDC7-9700C71B1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95623C8-E3C3-425E-B186-ADFF5B670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 descr="Process of Radon degassing">
            <a:extLst>
              <a:ext uri="{FF2B5EF4-FFF2-40B4-BE49-F238E27FC236}">
                <a16:creationId xmlns:a16="http://schemas.microsoft.com/office/drawing/2014/main" id="{0B219CBA-6BAE-85F3-D7F1-92BB0D818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59" y="426244"/>
            <a:ext cx="4057512" cy="957002"/>
          </a:xfrm>
          <a:prstGeom prst="rect">
            <a:avLst/>
          </a:prstGeom>
        </p:spPr>
      </p:pic>
      <p:sp>
        <p:nvSpPr>
          <p:cNvPr id="55" name="Title 54">
            <a:extLst>
              <a:ext uri="{FF2B5EF4-FFF2-40B4-BE49-F238E27FC236}">
                <a16:creationId xmlns:a16="http://schemas.microsoft.com/office/drawing/2014/main" id="{B5866504-E832-1AAF-5137-CD04C99E67E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30729" y="686731"/>
            <a:ext cx="7825960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Radon in Groundwater Dangerous?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9043C1-0BB3-9BC6-3C5F-DF5A65DDF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921" y="1807551"/>
            <a:ext cx="3030891" cy="46888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08076B-7C57-A0B9-94ED-7695F95E98EF}"/>
              </a:ext>
            </a:extLst>
          </p:cNvPr>
          <p:cNvSpPr txBox="1"/>
          <p:nvPr/>
        </p:nvSpPr>
        <p:spPr>
          <a:xfrm>
            <a:off x="5611686" y="2480235"/>
            <a:ext cx="4733508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bg1"/>
                </a:solidFill>
              </a:rPr>
              <a:t>Gas at room temperature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bg1"/>
                </a:solidFill>
              </a:rPr>
              <a:t>Colourless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bg1"/>
                </a:solidFill>
              </a:rPr>
              <a:t>Odourless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bg1"/>
                </a:solidFill>
              </a:rPr>
              <a:t>Tasteless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bg1"/>
                </a:solidFill>
              </a:rPr>
              <a:t>Very dense compared to air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bg1"/>
                </a:solidFill>
              </a:rPr>
              <a:t>Half life of 3.8 days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bg1"/>
                </a:solidFill>
              </a:rPr>
              <a:t>Dangerous daughters!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29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BD7CC6-2F7F-4587-8E92-D041AB2CE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7ED1F4-19EF-4BC2-A6EA-DF152514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E7C14F-442F-4416-A4A9-6DA10263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AC4CCD-70AA-4916-97EA-D9C12FED1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694289-EA59-4679-9DB4-0646321A8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EDAD0A-6995-496D-9789-A34C66F5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CBBB211-248C-4F94-900A-80CD8D52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8DCC953-87D5-419D-A529-94A946251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F67D0B7-A0F4-47EB-8DF7-2630C056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19D60-F174-4FEB-9E9D-5AF6BD659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EF7474-F1F7-47A7-AF33-E38A86EBF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B14C3B3-01E7-4DD2-80BC-D6605BDB3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9E2ED25-9BE8-462A-BE54-D3E506DBA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3E48329-07A0-4DBB-9D0C-0614AE372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D609B4-86D5-44D5-8511-42AE9B129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912E1BF-76C2-49D5-A5AC-1CE20255C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4E6722B-B0C0-4A43-91F6-6E2D6E2D7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8EAB6DA-9741-4668-8E47-957CD515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36EC6AA-9E44-4DD2-B718-EE0411141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38DE653-B3C7-49E5-A3B0-6C00B2608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0AE89EB-4F51-4181-9475-7E1048FB3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78285A0-9022-40FD-B520-91444BA1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2EED1A-F137-41BB-A555-7CDFF9C33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E1EC980-DEDC-41BF-995C-1D471C90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A2F9486-DC13-4EDD-82CE-7FFC6F48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46A2475-19E5-46B8-B7FE-C2CF42971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1CD8CAA-4614-4393-ADD7-7FDFD8AB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9F5BF84-4D12-40EB-B3CA-72B55341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CF91815-2B4A-44C8-BAC2-6732AD11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23960DB-F7E9-40C5-BDC7-9700C71B1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95623C8-E3C3-425E-B186-ADFF5B670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B219CBA-6BAE-85F3-D7F1-92BB0D818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59" y="426244"/>
            <a:ext cx="4057512" cy="957002"/>
          </a:xfrm>
          <a:prstGeom prst="rect">
            <a:avLst/>
          </a:prstGeom>
        </p:spPr>
      </p:pic>
      <p:sp>
        <p:nvSpPr>
          <p:cNvPr id="55" name="Title 54">
            <a:extLst>
              <a:ext uri="{FF2B5EF4-FFF2-40B4-BE49-F238E27FC236}">
                <a16:creationId xmlns:a16="http://schemas.microsoft.com/office/drawing/2014/main" id="{B5866504-E832-1AAF-5137-CD04C99E67E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30729" y="686731"/>
            <a:ext cx="7825960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Radon in Groundwater Dangerous? 2</a:t>
            </a:r>
          </a:p>
        </p:txBody>
      </p:sp>
      <p:pic>
        <p:nvPicPr>
          <p:cNvPr id="5" name="Picture 4" descr="Map of Scotland">
            <a:extLst>
              <a:ext uri="{FF2B5EF4-FFF2-40B4-BE49-F238E27FC236}">
                <a16:creationId xmlns:a16="http://schemas.microsoft.com/office/drawing/2014/main" id="{0BE92D0E-AB0F-055D-8937-BA00D25BB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738" y="2384427"/>
            <a:ext cx="8504298" cy="403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05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BD7CC6-2F7F-4587-8E92-D041AB2CE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7ED1F4-19EF-4BC2-A6EA-DF152514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E7C14F-442F-4416-A4A9-6DA10263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AC4CCD-70AA-4916-97EA-D9C12FED1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694289-EA59-4679-9DB4-0646321A8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EDAD0A-6995-496D-9789-A34C66F5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CBBB211-248C-4F94-900A-80CD8D52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8DCC953-87D5-419D-A529-94A946251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F67D0B7-A0F4-47EB-8DF7-2630C056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19D60-F174-4FEB-9E9D-5AF6BD659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EF7474-F1F7-47A7-AF33-E38A86EBF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B14C3B3-01E7-4DD2-80BC-D6605BDB3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9E2ED25-9BE8-462A-BE54-D3E506DBA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3E48329-07A0-4DBB-9D0C-0614AE372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D609B4-86D5-44D5-8511-42AE9B129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912E1BF-76C2-49D5-A5AC-1CE20255C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4E6722B-B0C0-4A43-91F6-6E2D6E2D7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8EAB6DA-9741-4668-8E47-957CD515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36EC6AA-9E44-4DD2-B718-EE0411141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38DE653-B3C7-49E5-A3B0-6C00B2608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0AE89EB-4F51-4181-9475-7E1048FB3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78285A0-9022-40FD-B520-91444BA1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2EED1A-F137-41BB-A555-7CDFF9C33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E1EC980-DEDC-41BF-995C-1D471C90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A2F9486-DC13-4EDD-82CE-7FFC6F48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46A2475-19E5-46B8-B7FE-C2CF42971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1CD8CAA-4614-4393-ADD7-7FDFD8AB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9F5BF84-4D12-40EB-B3CA-72B55341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CF91815-2B4A-44C8-BAC2-6732AD11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23960DB-F7E9-40C5-BDC7-9700C71B1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95623C8-E3C3-425E-B186-ADFF5B670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B219CBA-6BAE-85F3-D7F1-92BB0D818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59" y="426244"/>
            <a:ext cx="4057512" cy="957002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B5866504-E832-1AAF-5137-CD04C99E6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130729" y="686731"/>
            <a:ext cx="7825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 Radon in Groundwater Dangerous?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97FA8-720B-131B-D815-AB6958A03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341909" y="2020742"/>
            <a:ext cx="7825960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WIFHC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2017 Regs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B69544-3127-6288-2104-060EB4E67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393856" y="3136745"/>
            <a:ext cx="60959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Parametric</a:t>
            </a:r>
            <a:r>
              <a:rPr kumimoji="0" lang="en-GB" sz="32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Value 100Bq/l (PCV)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GB" sz="3200" b="1" baseline="0" dirty="0">
              <a:solidFill>
                <a:prstClr val="white"/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32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Threshold Value 1000Bq/l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39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BD7CC6-2F7F-4587-8E92-D041AB2CE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7ED1F4-19EF-4BC2-A6EA-DF152514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E7C14F-442F-4416-A4A9-6DA10263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AC4CCD-70AA-4916-97EA-D9C12FED1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694289-EA59-4679-9DB4-0646321A8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EDAD0A-6995-496D-9789-A34C66F5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CBBB211-248C-4F94-900A-80CD8D52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8DCC953-87D5-419D-A529-94A946251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F67D0B7-A0F4-47EB-8DF7-2630C056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19D60-F174-4FEB-9E9D-5AF6BD659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EF7474-F1F7-47A7-AF33-E38A86EBF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B14C3B3-01E7-4DD2-80BC-D6605BDB3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9E2ED25-9BE8-462A-BE54-D3E506DBA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3E48329-07A0-4DBB-9D0C-0614AE372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D609B4-86D5-44D5-8511-42AE9B129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912E1BF-76C2-49D5-A5AC-1CE20255C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4E6722B-B0C0-4A43-91F6-6E2D6E2D7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8EAB6DA-9741-4668-8E47-957CD515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36EC6AA-9E44-4DD2-B718-EE0411141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38DE653-B3C7-49E5-A3B0-6C00B2608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0AE89EB-4F51-4181-9475-7E1048FB3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78285A0-9022-40FD-B520-91444BA1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2EED1A-F137-41BB-A555-7CDFF9C33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E1EC980-DEDC-41BF-995C-1D471C90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A2F9486-DC13-4EDD-82CE-7FFC6F48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46A2475-19E5-46B8-B7FE-C2CF42971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1CD8CAA-4614-4393-ADD7-7FDFD8AB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9F5BF84-4D12-40EB-B3CA-72B55341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CF91815-2B4A-44C8-BAC2-6732AD11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23960DB-F7E9-40C5-BDC7-9700C71B1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95623C8-E3C3-425E-B186-ADFF5B670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B219CBA-6BAE-85F3-D7F1-92BB0D818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59" y="426244"/>
            <a:ext cx="4057512" cy="957002"/>
          </a:xfrm>
          <a:prstGeom prst="rect">
            <a:avLst/>
          </a:prstGeom>
        </p:spPr>
      </p:pic>
      <p:sp>
        <p:nvSpPr>
          <p:cNvPr id="55" name="Title 54">
            <a:extLst>
              <a:ext uri="{FF2B5EF4-FFF2-40B4-BE49-F238E27FC236}">
                <a16:creationId xmlns:a16="http://schemas.microsoft.com/office/drawing/2014/main" id="{B5866504-E832-1AAF-5137-CD04C99E67E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30729" y="686731"/>
            <a:ext cx="7825960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Radon in Groundwater Dangerous?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0C7BBA-57BE-83DA-BA95-EDB6E8AD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0416" y="1580225"/>
            <a:ext cx="11088209" cy="48916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2" name="Group 71" descr="Diagram to show Radon degassing in a shed">
            <a:extLst>
              <a:ext uri="{FF2B5EF4-FFF2-40B4-BE49-F238E27FC236}">
                <a16:creationId xmlns:a16="http://schemas.microsoft.com/office/drawing/2014/main" id="{02A3F528-C42E-B306-56E8-AFDD394F3FAD}"/>
              </a:ext>
            </a:extLst>
          </p:cNvPr>
          <p:cNvGrpSpPr/>
          <p:nvPr/>
        </p:nvGrpSpPr>
        <p:grpSpPr>
          <a:xfrm>
            <a:off x="1123058" y="2018013"/>
            <a:ext cx="3653830" cy="3592544"/>
            <a:chOff x="2656114" y="1126671"/>
            <a:chExt cx="4245425" cy="5339440"/>
          </a:xfrm>
        </p:grpSpPr>
        <p:sp>
          <p:nvSpPr>
            <p:cNvPr id="102" name="Cube 101">
              <a:extLst>
                <a:ext uri="{FF2B5EF4-FFF2-40B4-BE49-F238E27FC236}">
                  <a16:creationId xmlns:a16="http://schemas.microsoft.com/office/drawing/2014/main" id="{2BDCB497-44BE-3986-4926-6A96E34D9422}"/>
                </a:ext>
              </a:extLst>
            </p:cNvPr>
            <p:cNvSpPr/>
            <p:nvPr/>
          </p:nvSpPr>
          <p:spPr>
            <a:xfrm>
              <a:off x="3069768" y="1126671"/>
              <a:ext cx="3831771" cy="4452257"/>
            </a:xfrm>
            <a:prstGeom prst="cub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Cube 102">
              <a:extLst>
                <a:ext uri="{FF2B5EF4-FFF2-40B4-BE49-F238E27FC236}">
                  <a16:creationId xmlns:a16="http://schemas.microsoft.com/office/drawing/2014/main" id="{50EE7EF1-DC75-78A2-AF7A-5AD16EF74E63}"/>
                </a:ext>
              </a:extLst>
            </p:cNvPr>
            <p:cNvSpPr/>
            <p:nvPr/>
          </p:nvSpPr>
          <p:spPr>
            <a:xfrm>
              <a:off x="3984170" y="3537855"/>
              <a:ext cx="1491343" cy="794657"/>
            </a:xfrm>
            <a:prstGeom prst="cub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Arrow: Bent 103">
              <a:extLst>
                <a:ext uri="{FF2B5EF4-FFF2-40B4-BE49-F238E27FC236}">
                  <a16:creationId xmlns:a16="http://schemas.microsoft.com/office/drawing/2014/main" id="{20F43557-0555-D9E0-4BB7-459B1878B7F9}"/>
                </a:ext>
              </a:extLst>
            </p:cNvPr>
            <p:cNvSpPr/>
            <p:nvPr/>
          </p:nvSpPr>
          <p:spPr>
            <a:xfrm>
              <a:off x="2656114" y="3820883"/>
              <a:ext cx="1328056" cy="2645228"/>
            </a:xfrm>
            <a:prstGeom prst="bentArrow">
              <a:avLst>
                <a:gd name="adj1" fmla="val 2381"/>
                <a:gd name="adj2" fmla="val 8649"/>
                <a:gd name="adj3" fmla="val 27976"/>
                <a:gd name="adj4" fmla="val 43750"/>
              </a:avLst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FC8B4F2-D147-8B63-D5FE-2C7C14ABA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30141" y="2843215"/>
            <a:ext cx="2308243" cy="734929"/>
            <a:chOff x="1351185" y="1796143"/>
            <a:chExt cx="2681973" cy="959792"/>
          </a:xfrm>
        </p:grpSpPr>
        <p:sp>
          <p:nvSpPr>
            <p:cNvPr id="98" name="Cloud 97">
              <a:extLst>
                <a:ext uri="{FF2B5EF4-FFF2-40B4-BE49-F238E27FC236}">
                  <a16:creationId xmlns:a16="http://schemas.microsoft.com/office/drawing/2014/main" id="{C55E0120-12EC-DA6A-1F96-0C9CF12DEADE}"/>
                </a:ext>
              </a:extLst>
            </p:cNvPr>
            <p:cNvSpPr/>
            <p:nvPr/>
          </p:nvSpPr>
          <p:spPr>
            <a:xfrm>
              <a:off x="1351185" y="1841535"/>
              <a:ext cx="914400" cy="914400"/>
            </a:xfrm>
            <a:prstGeom prst="cloud">
              <a:avLst/>
            </a:prstGeom>
            <a:solidFill>
              <a:srgbClr val="92D05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Ra</a:t>
              </a: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8C1A2765-D29D-036B-6063-752485A6548E}"/>
                </a:ext>
              </a:extLst>
            </p:cNvPr>
            <p:cNvGrpSpPr/>
            <p:nvPr/>
          </p:nvGrpSpPr>
          <p:grpSpPr>
            <a:xfrm>
              <a:off x="2422064" y="1796143"/>
              <a:ext cx="1611094" cy="914400"/>
              <a:chOff x="7848594" y="4030429"/>
              <a:chExt cx="1611094" cy="914400"/>
            </a:xfrm>
          </p:grpSpPr>
          <p:sp>
            <p:nvSpPr>
              <p:cNvPr id="100" name="Cloud 99">
                <a:extLst>
                  <a:ext uri="{FF2B5EF4-FFF2-40B4-BE49-F238E27FC236}">
                    <a16:creationId xmlns:a16="http://schemas.microsoft.com/office/drawing/2014/main" id="{C6AB3378-8B48-4048-65EE-9D6561FF1EF5}"/>
                  </a:ext>
                </a:extLst>
              </p:cNvPr>
              <p:cNvSpPr/>
              <p:nvPr/>
            </p:nvSpPr>
            <p:spPr>
              <a:xfrm>
                <a:off x="7848594" y="4030429"/>
                <a:ext cx="914400" cy="914400"/>
              </a:xfrm>
              <a:prstGeom prst="cloud">
                <a:avLst/>
              </a:prstGeom>
              <a:solidFill>
                <a:srgbClr val="92D050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Ra</a:t>
                </a:r>
              </a:p>
            </p:txBody>
          </p:sp>
          <p:sp>
            <p:nvSpPr>
              <p:cNvPr id="101" name="Cloud 100">
                <a:extLst>
                  <a:ext uri="{FF2B5EF4-FFF2-40B4-BE49-F238E27FC236}">
                    <a16:creationId xmlns:a16="http://schemas.microsoft.com/office/drawing/2014/main" id="{0E9A1CC5-9153-13F3-A00F-BFBD0F2B799B}"/>
                  </a:ext>
                </a:extLst>
              </p:cNvPr>
              <p:cNvSpPr/>
              <p:nvPr/>
            </p:nvSpPr>
            <p:spPr>
              <a:xfrm>
                <a:off x="8545288" y="4030429"/>
                <a:ext cx="914400" cy="914400"/>
              </a:xfrm>
              <a:prstGeom prst="cloud">
                <a:avLst/>
              </a:prstGeom>
              <a:solidFill>
                <a:srgbClr val="92D050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Ra</a:t>
                </a:r>
              </a:p>
            </p:txBody>
          </p:sp>
        </p:grp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BE3DBB0-FD54-B0A2-DD4B-096BE6973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17120" y="3414188"/>
            <a:ext cx="1063361" cy="175041"/>
            <a:chOff x="7429498" y="2808514"/>
            <a:chExt cx="1235531" cy="228598"/>
          </a:xfrm>
        </p:grpSpPr>
        <p:sp>
          <p:nvSpPr>
            <p:cNvPr id="95" name="Arrow: Up 94">
              <a:extLst>
                <a:ext uri="{FF2B5EF4-FFF2-40B4-BE49-F238E27FC236}">
                  <a16:creationId xmlns:a16="http://schemas.microsoft.com/office/drawing/2014/main" id="{FD910527-71A0-2688-F307-11B21CF2E8CB}"/>
                </a:ext>
              </a:extLst>
            </p:cNvPr>
            <p:cNvSpPr/>
            <p:nvPr/>
          </p:nvSpPr>
          <p:spPr>
            <a:xfrm>
              <a:off x="8523514" y="2808514"/>
              <a:ext cx="141515" cy="228598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Arrow: Up 95">
              <a:extLst>
                <a:ext uri="{FF2B5EF4-FFF2-40B4-BE49-F238E27FC236}">
                  <a16:creationId xmlns:a16="http://schemas.microsoft.com/office/drawing/2014/main" id="{14FA96DE-CE1B-F5AC-1C0B-615F97897EBD}"/>
                </a:ext>
              </a:extLst>
            </p:cNvPr>
            <p:cNvSpPr/>
            <p:nvPr/>
          </p:nvSpPr>
          <p:spPr>
            <a:xfrm>
              <a:off x="7429498" y="2808514"/>
              <a:ext cx="141515" cy="228598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Arrow: Up 96">
              <a:extLst>
                <a:ext uri="{FF2B5EF4-FFF2-40B4-BE49-F238E27FC236}">
                  <a16:creationId xmlns:a16="http://schemas.microsoft.com/office/drawing/2014/main" id="{26E583C4-13A7-314B-EA6A-63B27DD250BA}"/>
                </a:ext>
              </a:extLst>
            </p:cNvPr>
            <p:cNvSpPr/>
            <p:nvPr/>
          </p:nvSpPr>
          <p:spPr>
            <a:xfrm>
              <a:off x="7981946" y="2808514"/>
              <a:ext cx="141515" cy="228598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BF620868-982A-C272-19B3-C705386B86C7}"/>
              </a:ext>
            </a:extLst>
          </p:cNvPr>
          <p:cNvSpPr txBox="1"/>
          <p:nvPr/>
        </p:nvSpPr>
        <p:spPr>
          <a:xfrm>
            <a:off x="2404060" y="5110579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2.5m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0207FB1-0EDD-A591-CBD2-74F39DEA2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483755" y="5135444"/>
            <a:ext cx="245462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B8771825-D754-F899-1537-3ED9A8AED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099808" y="4376925"/>
            <a:ext cx="815088" cy="7585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D0A01C5C-2C95-F274-B3BD-A2DA485B8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911562" y="2018013"/>
            <a:ext cx="14054" cy="21665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C73DE23C-D7C7-0137-A153-D1DFB8A43955}"/>
              </a:ext>
            </a:extLst>
          </p:cNvPr>
          <p:cNvSpPr txBox="1"/>
          <p:nvPr/>
        </p:nvSpPr>
        <p:spPr>
          <a:xfrm>
            <a:off x="4918589" y="3051898"/>
            <a:ext cx="457909" cy="2828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2m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0A5B66B-9EE3-9A79-72B5-0A1A23D6316C}"/>
              </a:ext>
            </a:extLst>
          </p:cNvPr>
          <p:cNvSpPr txBox="1"/>
          <p:nvPr/>
        </p:nvSpPr>
        <p:spPr>
          <a:xfrm>
            <a:off x="4547933" y="4621528"/>
            <a:ext cx="457909" cy="2828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2m</a:t>
            </a:r>
          </a:p>
        </p:txBody>
      </p:sp>
      <p:sp>
        <p:nvSpPr>
          <p:cNvPr id="81" name="Arrow: Up 80">
            <a:extLst>
              <a:ext uri="{FF2B5EF4-FFF2-40B4-BE49-F238E27FC236}">
                <a16:creationId xmlns:a16="http://schemas.microsoft.com/office/drawing/2014/main" id="{793F7787-B6F8-6811-926C-96989F9D7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1714" y="5013632"/>
            <a:ext cx="222688" cy="282804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Arrow: Up 81">
            <a:extLst>
              <a:ext uri="{FF2B5EF4-FFF2-40B4-BE49-F238E27FC236}">
                <a16:creationId xmlns:a16="http://schemas.microsoft.com/office/drawing/2014/main" id="{113E06D6-18C8-06AB-093A-926EA5CA5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37327">
            <a:off x="1056438" y="4112602"/>
            <a:ext cx="222688" cy="282804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Arrow: Up 82">
            <a:extLst>
              <a:ext uri="{FF2B5EF4-FFF2-40B4-BE49-F238E27FC236}">
                <a16:creationId xmlns:a16="http://schemas.microsoft.com/office/drawing/2014/main" id="{D72935B3-1A83-C17D-CAD3-6DC8903F0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756667" y="3773327"/>
            <a:ext cx="222688" cy="282804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Cylinder 86">
            <a:extLst>
              <a:ext uri="{FF2B5EF4-FFF2-40B4-BE49-F238E27FC236}">
                <a16:creationId xmlns:a16="http://schemas.microsoft.com/office/drawing/2014/main" id="{3A1C1EF2-ECA2-BD8D-4857-2BA52286E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5844" y="5522349"/>
            <a:ext cx="754224" cy="663352"/>
          </a:xfrm>
          <a:prstGeom prst="can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EB24681-173A-0794-1DB1-72FFFBD77F0E}"/>
              </a:ext>
            </a:extLst>
          </p:cNvPr>
          <p:cNvSpPr txBox="1"/>
          <p:nvPr/>
        </p:nvSpPr>
        <p:spPr>
          <a:xfrm>
            <a:off x="5060290" y="2018013"/>
            <a:ext cx="5724124" cy="2828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1,000l ground water containing 100Bq/l pumped into storage tank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C2B6192-DA65-2DEF-E8EA-A0692E8DCAEF}"/>
              </a:ext>
            </a:extLst>
          </p:cNvPr>
          <p:cNvSpPr txBox="1"/>
          <p:nvPr/>
        </p:nvSpPr>
        <p:spPr>
          <a:xfrm>
            <a:off x="5938765" y="2445844"/>
            <a:ext cx="3855448" cy="2828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Assuming all radon gas escapes from water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333C987-F86C-D082-F555-11FE43F1BE9F}"/>
              </a:ext>
            </a:extLst>
          </p:cNvPr>
          <p:cNvSpPr txBox="1"/>
          <p:nvPr/>
        </p:nvSpPr>
        <p:spPr>
          <a:xfrm>
            <a:off x="5692157" y="2902381"/>
            <a:ext cx="4460387" cy="2828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1,000l X 100Bq/l = 100,000Bq of Radon in the Shed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892F7936-3E8E-BE40-59FD-B4B12C267A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67484" y="3782082"/>
            <a:ext cx="3231955" cy="1691407"/>
            <a:chOff x="6367484" y="3782082"/>
            <a:chExt cx="3231955" cy="1691407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CB17381-2CCF-352F-84D0-6E9F5AE12C4D}"/>
                </a:ext>
              </a:extLst>
            </p:cNvPr>
            <p:cNvSpPr txBox="1"/>
            <p:nvPr/>
          </p:nvSpPr>
          <p:spPr>
            <a:xfrm>
              <a:off x="6951231" y="3782082"/>
              <a:ext cx="1942238" cy="2828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Shed volume is 10m³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4158A15-9563-23E1-6871-D5A10D295503}"/>
                </a:ext>
              </a:extLst>
            </p:cNvPr>
            <p:cNvSpPr txBox="1"/>
            <p:nvPr/>
          </p:nvSpPr>
          <p:spPr>
            <a:xfrm>
              <a:off x="6367484" y="4224457"/>
              <a:ext cx="3109733" cy="2828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Therefore 10,000Bq/m³ in the shed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65F9625-2666-0463-4045-D1AD4A77A212}"/>
                </a:ext>
              </a:extLst>
            </p:cNvPr>
            <p:cNvSpPr txBox="1"/>
            <p:nvPr/>
          </p:nvSpPr>
          <p:spPr>
            <a:xfrm>
              <a:off x="6479785" y="4621528"/>
              <a:ext cx="2980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The Action Limit is 300Bq/m³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340FDA0-0E18-D096-CA0F-EEDE4D03E64F}"/>
                </a:ext>
              </a:extLst>
            </p:cNvPr>
            <p:cNvSpPr txBox="1"/>
            <p:nvPr/>
          </p:nvSpPr>
          <p:spPr>
            <a:xfrm>
              <a:off x="6512647" y="5104157"/>
              <a:ext cx="308679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dirty="0"/>
                <a:t>This is over 32 times the limit!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905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44444E-6 L -0.00183 0.2057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3" grpId="0" animBg="1"/>
      <p:bldP spid="88" grpId="0"/>
      <p:bldP spid="89" grpId="0"/>
      <p:bldP spid="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BD7CC6-2F7F-4587-8E92-D041AB2CE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7ED1F4-19EF-4BC2-A6EA-DF152514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E7C14F-442F-4416-A4A9-6DA10263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AC4CCD-70AA-4916-97EA-D9C12FED1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694289-EA59-4679-9DB4-0646321A8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EDAD0A-6995-496D-9789-A34C66F5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CBBB211-248C-4F94-900A-80CD8D52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8DCC953-87D5-419D-A529-94A946251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F67D0B7-A0F4-47EB-8DF7-2630C056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19D60-F174-4FEB-9E9D-5AF6BD659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EF7474-F1F7-47A7-AF33-E38A86EBF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B14C3B3-01E7-4DD2-80BC-D6605BDB3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9E2ED25-9BE8-462A-BE54-D3E506DBA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3E48329-07A0-4DBB-9D0C-0614AE372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D609B4-86D5-44D5-8511-42AE9B129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912E1BF-76C2-49D5-A5AC-1CE20255C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4E6722B-B0C0-4A43-91F6-6E2D6E2D7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8EAB6DA-9741-4668-8E47-957CD515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36EC6AA-9E44-4DD2-B718-EE0411141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38DE653-B3C7-49E5-A3B0-6C00B2608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0AE89EB-4F51-4181-9475-7E1048FB3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78285A0-9022-40FD-B520-91444BA1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2EED1A-F137-41BB-A555-7CDFF9C33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E1EC980-DEDC-41BF-995C-1D471C90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A2F9486-DC13-4EDD-82CE-7FFC6F48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46A2475-19E5-46B8-B7FE-C2CF42971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1CD8CAA-4614-4393-ADD7-7FDFD8AB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9F5BF84-4D12-40EB-B3CA-72B55341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CF91815-2B4A-44C8-BAC2-6732AD11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23960DB-F7E9-40C5-BDC7-9700C71B1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95623C8-E3C3-425E-B186-ADFF5B670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B219CBA-6BAE-85F3-D7F1-92BB0D818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59" y="426244"/>
            <a:ext cx="4057512" cy="957002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B5866504-E832-1AAF-5137-CD04C99E6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130729" y="686731"/>
            <a:ext cx="7825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</a:t>
            </a:r>
            <a:r>
              <a:rPr lang="en-GB" sz="2400" b="1" dirty="0">
                <a:solidFill>
                  <a:schemeClr val="bg1"/>
                </a:solidFill>
              </a:rPr>
              <a:t>s Radon in Groundwater Dangerous?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97FA8-720B-131B-D815-AB6958A03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81062" y="1350866"/>
            <a:ext cx="7825960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Existing Literature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B69544-3127-6288-2104-060EB4E67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239022" y="2794421"/>
            <a:ext cx="85126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2863B-AA3A-7DAB-4988-B9FC935AE8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005" y="2432830"/>
            <a:ext cx="2885143" cy="40635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CD2DCC-EB7E-93D0-963B-55815678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322097" y="2902178"/>
            <a:ext cx="60959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3200" b="1" dirty="0">
                <a:solidFill>
                  <a:prstClr val="white"/>
                </a:solidFill>
                <a:latin typeface="Calibri" panose="020F0502020204030204"/>
              </a:rPr>
              <a:t>DWQR “Radon – Guidance for Local Authorities”</a:t>
            </a:r>
            <a:endParaRPr kumimoji="0" lang="en-GB" sz="3200" b="1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GB" sz="3200" b="1" baseline="0" dirty="0">
              <a:solidFill>
                <a:prstClr val="white"/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3200" b="1" baseline="0" dirty="0">
                <a:solidFill>
                  <a:prstClr val="white"/>
                </a:solidFill>
                <a:latin typeface="Calibri" panose="020F0502020204030204"/>
              </a:rPr>
              <a:t>Water UK  “Radon in air </a:t>
            </a:r>
            <a:r>
              <a:rPr lang="en-GB" sz="3200" b="1" dirty="0">
                <a:solidFill>
                  <a:prstClr val="white"/>
                </a:solidFill>
                <a:latin typeface="Calibri" panose="020F0502020204030204"/>
              </a:rPr>
              <a:t>– Occasional guidance note”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4420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BD7CC6-2F7F-4587-8E92-D041AB2CE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7ED1F4-19EF-4BC2-A6EA-DF152514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E7C14F-442F-4416-A4A9-6DA10263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7AC4CCD-70AA-4916-97EA-D9C12FED1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694289-EA59-4679-9DB4-0646321A8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EDAD0A-6995-496D-9789-A34C66F5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CBBB211-248C-4F94-900A-80CD8D52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8DCC953-87D5-419D-A529-94A946251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F67D0B7-A0F4-47EB-8DF7-2630C056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3919D60-F174-4FEB-9E9D-5AF6BD659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8EF7474-F1F7-47A7-AF33-E38A86EBF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B14C3B3-01E7-4DD2-80BC-D6605BDB3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9E2ED25-9BE8-462A-BE54-D3E506DBA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3E48329-07A0-4DBB-9D0C-0614AE372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D609B4-86D5-44D5-8511-42AE9B129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912E1BF-76C2-49D5-A5AC-1CE20255C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4E6722B-B0C0-4A43-91F6-6E2D6E2D7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8EAB6DA-9741-4668-8E47-957CD515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36EC6AA-9E44-4DD2-B718-EE0411141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38DE653-B3C7-49E5-A3B0-6C00B2608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0AE89EB-4F51-4181-9475-7E1048FB3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78285A0-9022-40FD-B520-91444BA1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E2EED1A-F137-41BB-A555-7CDFF9C33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E1EC980-DEDC-41BF-995C-1D471C90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A2F9486-DC13-4EDD-82CE-7FFC6F48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46A2475-19E5-46B8-B7FE-C2CF42971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1CD8CAA-4614-4393-ADD7-7FDFD8AB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9F5BF84-4D12-40EB-B3CA-72B55341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CF91815-2B4A-44C8-BAC2-6732AD11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23960DB-F7E9-40C5-BDC7-9700C71B1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95623C8-E3C3-425E-B186-ADFF5B670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B219CBA-6BAE-85F3-D7F1-92BB0D818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59" y="426244"/>
            <a:ext cx="4057512" cy="957002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B5866504-E832-1AAF-5137-CD04C99E6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130729" y="686731"/>
            <a:ext cx="7825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</a:t>
            </a:r>
            <a:r>
              <a:rPr lang="en-GB" sz="2400" b="1" dirty="0">
                <a:solidFill>
                  <a:schemeClr val="bg1"/>
                </a:solidFill>
              </a:rPr>
              <a:t>s Radon in Groundwater Dangerous?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97FA8-720B-131B-D815-AB6958A03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43610" y="1864294"/>
            <a:ext cx="7825960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 Assessment (IRR 97)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B69544-3127-6288-2104-060EB4E67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239022" y="2794421"/>
            <a:ext cx="85126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b="1" dirty="0">
                <a:solidFill>
                  <a:schemeClr val="bg1"/>
                </a:solidFill>
              </a:rPr>
              <a:t>28 high risk sites identified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32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b="1" dirty="0">
                <a:solidFill>
                  <a:schemeClr val="bg1"/>
                </a:solidFill>
              </a:rPr>
              <a:t>9 exceeded 300Bq/m</a:t>
            </a:r>
            <a:r>
              <a:rPr lang="en-GB" sz="3200" b="1" baseline="30000" dirty="0">
                <a:solidFill>
                  <a:schemeClr val="bg1"/>
                </a:solidFill>
              </a:rPr>
              <a:t>3</a:t>
            </a:r>
            <a:r>
              <a:rPr lang="en-GB" sz="3200" b="1" dirty="0">
                <a:solidFill>
                  <a:schemeClr val="bg1"/>
                </a:solidFill>
              </a:rPr>
              <a:t> (highest 24,000Bq/m</a:t>
            </a:r>
            <a:r>
              <a:rPr lang="en-GB" sz="3200" b="1" baseline="30000" dirty="0">
                <a:solidFill>
                  <a:schemeClr val="bg1"/>
                </a:solidFill>
              </a:rPr>
              <a:t>3</a:t>
            </a:r>
            <a:r>
              <a:rPr lang="en-GB" sz="3200" b="1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32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b="1" dirty="0">
                <a:solidFill>
                  <a:schemeClr val="bg1"/>
                </a:solidFill>
              </a:rPr>
              <a:t>Considered staff by role &amp; duration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32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b="1" dirty="0">
                <a:solidFill>
                  <a:schemeClr val="bg1"/>
                </a:solidFill>
              </a:rPr>
              <a:t>Worst case 0.39 </a:t>
            </a:r>
            <a:r>
              <a:rPr lang="en-GB" sz="3200" b="1" dirty="0" err="1">
                <a:solidFill>
                  <a:schemeClr val="bg1"/>
                </a:solidFill>
              </a:rPr>
              <a:t>milliSv</a:t>
            </a:r>
            <a:r>
              <a:rPr lang="en-GB" sz="3200" b="1" dirty="0">
                <a:solidFill>
                  <a:schemeClr val="bg1"/>
                </a:solidFill>
              </a:rPr>
              <a:t> (limit 1 </a:t>
            </a:r>
            <a:r>
              <a:rPr lang="en-GB" sz="3200" b="1" dirty="0" err="1">
                <a:solidFill>
                  <a:schemeClr val="bg1"/>
                </a:solidFill>
              </a:rPr>
              <a:t>milliSv</a:t>
            </a:r>
            <a:r>
              <a:rPr lang="en-GB" sz="3200" b="1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12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376</Words>
  <Application>Microsoft Office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Wingdings</vt:lpstr>
      <vt:lpstr>Office Theme</vt:lpstr>
      <vt:lpstr>Introduction</vt:lpstr>
      <vt:lpstr>Is Radon in Groundwater Dangerous? </vt:lpstr>
      <vt:lpstr>Is Radon in Groundwater Dangerous? 1 </vt:lpstr>
      <vt:lpstr>Is Radon in Groundwater Dangerous?</vt:lpstr>
      <vt:lpstr>Is Radon in Groundwater Dangerous? 2</vt:lpstr>
      <vt:lpstr>WIFHC 2017 Regs</vt:lpstr>
      <vt:lpstr>Is Radon in Groundwater Dangerous? 3</vt:lpstr>
      <vt:lpstr>Existing Literature</vt:lpstr>
      <vt:lpstr>Risk Assessment (IRR 97)</vt:lpstr>
      <vt:lpstr>Mitigation - Design Considerations  </vt:lpstr>
      <vt:lpstr>Mitigation – Working Practices </vt:lpstr>
      <vt:lpstr>Mitigation - Treatment 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HighWater Risk caused by Radon degassing from ground water</dc:title>
  <dc:creator>Sarah Forster</dc:creator>
  <cp:lastModifiedBy>Claire Henderson</cp:lastModifiedBy>
  <cp:revision>12</cp:revision>
  <dcterms:created xsi:type="dcterms:W3CDTF">2024-08-30T13:52:05Z</dcterms:created>
  <dcterms:modified xsi:type="dcterms:W3CDTF">2024-09-24T13:00:52Z</dcterms:modified>
</cp:coreProperties>
</file>