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6" r:id="rId4"/>
    <p:sldId id="271" r:id="rId5"/>
    <p:sldId id="272" r:id="rId6"/>
    <p:sldId id="273" r:id="rId7"/>
    <p:sldId id="274" r:id="rId8"/>
    <p:sldId id="279" r:id="rId9"/>
    <p:sldId id="280" r:id="rId10"/>
    <p:sldId id="275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31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6AB5-785D-4E43-C421-51B32A3A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904CD-DA78-2F0D-1628-0EE8E560B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6DFEA-0ADE-72FC-5283-6CB3473F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FF7A6-F517-3AA1-A59E-76F70ADB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120E-14B1-6EE0-F2C6-83F4D2B0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5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2BE9-F225-5618-0E64-8F2A0E49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4CA2-1743-97AB-1435-86650D272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3703F-6E22-C6FE-45C2-48434EDA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0A1A0-B782-260F-BCCE-58E61AC7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D0DBE-9EF9-08A2-CE85-F4B0DA26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7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C0A13-34B9-E5D1-1BE7-A144240C0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D4CFF-8B15-1D8B-A1D4-3286FD3AC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977BA-1981-91C2-3AE4-C575036A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DE016-16BA-39A1-0BFF-7FC50751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0AE3-F14A-B7DB-8279-44F2FFC3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6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895C-7AF2-87B3-EA5C-846FD332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F4EEC-A330-9F98-3BA3-723B4B73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5AD32-0D4F-D3BB-3008-A18E2882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943F4-2D06-4793-44C6-391F8CC1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1409-A8E6-9449-7283-6BCE8561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C98F-240E-2273-8FED-0BE5F6D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4ABC-887E-2D5D-0919-0AD37375C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1D4D9-389C-BD73-A32A-CB38538E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F185-E11E-7E75-A2D4-4945FF42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23D68-8CB0-EB8D-26DD-C1C485E0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5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B18-FD1D-B813-ED10-E9DB5FCC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4998-9F23-D09C-165F-8BA7B2C95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64C69-A594-AEE3-7770-8757814F0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7C12D-A577-9103-1E9C-8ED53819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D18EB-DE48-1864-4A04-6DBFCBE3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5A4DF-9151-CFB6-03E0-463956D8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6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CB5A-445D-BA07-05CD-437BA5CC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D98D8-81A3-93E9-5D9A-BAF42DEDB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4F97E-786D-4644-9564-C90FD3F7C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C63EF-7E86-BF5E-C577-DB8F49135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83F49-324B-2677-7D9F-0B3A5D281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0D042-BC9E-3766-9242-9DC045DF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CADFE-7EF3-51A6-449E-F2905306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94CC6-3B6D-78E3-C9A6-A1FA8FD1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6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C6C1-BD9C-26E0-0008-2229B44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3D284-93C6-5539-5B53-D07C4EE4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E007E-1490-A1FC-8D8F-93F6E73A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CC068-6BD2-CA0D-B94C-6E487BBB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C4221-0C6C-3E95-BADB-D0A49BAB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54E-C308-C026-4051-AEC5D44C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8BE9B-AEC8-FC80-5B4C-B648B301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6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5FDE-04C8-8F11-14E1-01A7796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BB5D-AC7A-3384-CD1B-A8D86CEDE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6003E-7316-ED56-3F07-C9C2116AF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CA90A-141E-C3B8-DB95-3777670F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F1FE0-8D8E-4905-C83F-43E85979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2F82D-3474-DB50-42A0-A0342207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6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DBFE-1E50-D013-D041-BE0D9BA8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6A79A-9430-1BBA-36F9-46D9D1CD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0016B-6B82-0741-668F-20384352F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0DF34-ACC3-52B2-A1B4-F4EB2DCA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1D2F-56F0-D902-0DD9-71F00A42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D6504-9015-86A8-C38E-3CB57732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7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53852-B5C5-CCFD-0720-AF5C6CAA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312C2-B021-076C-0133-53959C9B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0CA76-E60F-2AFC-98BE-56AA9EB21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3D17-0C5F-42D4-976B-1A213A3B7AC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393-C05F-4C48-ACE6-81E145D51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1F96A-8138-BBA4-0C61-6C4546819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4F67-FD2D-4D4A-98E8-E3BE55CE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7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219CBA-6BAE-85F3-D7F1-92BB0D81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itle 54">
            <a:extLst>
              <a:ext uri="{FF2B5EF4-FFF2-40B4-BE49-F238E27FC236}">
                <a16:creationId xmlns:a16="http://schemas.microsoft.com/office/drawing/2014/main" id="{B5866504-E832-1AAF-5137-CD04C99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476" y="2011858"/>
            <a:ext cx="9483624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Hierarchy of Private Water Supplies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FE5452-75A0-F1D9-5018-C9F9FD4B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3724" y="3263802"/>
            <a:ext cx="5899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Let’s talk about Nigel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The Source of Nigel’s problems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Nigel’s Options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Nigel’s L.A.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B4CFD2-F3A3-F527-E21B-EB60FD100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09" y="5968953"/>
            <a:ext cx="599288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219CBA-6BAE-85F3-D7F1-92BB0D81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5866504-E832-1AAF-5137-CD04C99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Hierarchy of Private Water Supplies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97FA8-720B-131B-D815-AB6958A03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1909" y="2020742"/>
            <a:ext cx="782596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69544-3127-6288-2104-060EB4E6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93857" y="3136745"/>
            <a:ext cx="6319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Q &amp; A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       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Spare Oasis tickets? (asking for a friend)</a:t>
            </a: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4F615-B298-F14D-C25A-8F61EC8A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09" y="5968953"/>
            <a:ext cx="599288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A black background with white letters">
            <a:extLst>
              <a:ext uri="{FF2B5EF4-FFF2-40B4-BE49-F238E27FC236}">
                <a16:creationId xmlns:a16="http://schemas.microsoft.com/office/drawing/2014/main" id="{0B219CBA-6BAE-85F3-D7F1-92BB0D818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itle 54">
            <a:extLst>
              <a:ext uri="{FF2B5EF4-FFF2-40B4-BE49-F238E27FC236}">
                <a16:creationId xmlns:a16="http://schemas.microsoft.com/office/drawing/2014/main" id="{B5866504-E832-1AAF-5137-CD04C99E67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Hierarchy of Private Water Supplies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4F615-B298-F14D-C25A-8F61EC8A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09" y="5968953"/>
            <a:ext cx="5992887" cy="646232"/>
          </a:xfrm>
          <a:prstGeom prst="rect">
            <a:avLst/>
          </a:prstGeom>
        </p:spPr>
      </p:pic>
      <p:pic>
        <p:nvPicPr>
          <p:cNvPr id="6" name="Picture 5" descr="Bar graph from DWQR Annual Report showing the top 10 mitigating risks with a risk score before and after things have put in place. ">
            <a:extLst>
              <a:ext uri="{FF2B5EF4-FFF2-40B4-BE49-F238E27FC236}">
                <a16:creationId xmlns:a16="http://schemas.microsoft.com/office/drawing/2014/main" id="{5AAD9287-1272-CF42-0609-42BC310B3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177" y="2018503"/>
            <a:ext cx="56578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219CBA-6BAE-85F3-D7F1-92BB0D81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5866504-E832-1AAF-5137-CD04C99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Hierarchy of Private Water Supplies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97FA8-720B-131B-D815-AB6958A03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56616" y="2004644"/>
            <a:ext cx="5324475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69544-3127-6288-2104-060EB4E6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063" y="322316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My 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F23E-09B0-1FB4-FCAC-342750AEC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13817" y="408874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HighWater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70C3A-643B-B432-5128-23A77458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09" y="5968953"/>
            <a:ext cx="599288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3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219CBA-6BAE-85F3-D7F1-92BB0D81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5866504-E832-1AAF-5137-CD04C99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Hierarchy of Private Water Supplies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49D45-9AAA-E2AB-23F1-C41B8EDF5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48" y="1546795"/>
            <a:ext cx="3144366" cy="500426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DB6E6F4-096D-8375-853D-B54AC3D46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1327" y="2043240"/>
            <a:ext cx="5324475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6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219CBA-6BAE-85F3-D7F1-92BB0D81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5866504-E832-1AAF-5137-CD04C99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Hierarchy of Private Water Supplies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97FA8-720B-131B-D815-AB6958A03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7997" y="2058473"/>
            <a:ext cx="782596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talk about Nigel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69544-3127-6288-2104-060EB4E6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5924" y="3087835"/>
            <a:ext cx="5324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The phone call</a:t>
            </a:r>
          </a:p>
          <a:p>
            <a:endParaRPr lang="en-GB" sz="32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The Regulations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The Risk Assessment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219CBA-6BAE-85F3-D7F1-92BB0D81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5866504-E832-1AAF-5137-CD04C99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Hierarchy of Private Water Supplies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97FA8-720B-131B-D815-AB6958A03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1909" y="2020742"/>
            <a:ext cx="782596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Source of Nigel’s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69544-3127-6288-2104-060EB4E6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6591" y="3168076"/>
            <a:ext cx="74576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The Hierarchy: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Mains Water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A true spring (?)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Borehole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Surface supply (stream, loch, pond, ditch, RWH, shallow well)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219CBA-6BAE-85F3-D7F1-92BB0D81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5866504-E832-1AAF-5137-CD04C99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Hierarchy of Private Water Supplies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97FA8-720B-131B-D815-AB6958A03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05873" y="2047019"/>
            <a:ext cx="782596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Nigel’s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69544-3127-6288-2104-060EB4E6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93857" y="3136745"/>
            <a:ext cx="62055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Improve the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Establish a borehole supply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Manage 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Complete design &amp; installation</a:t>
            </a:r>
          </a:p>
        </p:txBody>
      </p:sp>
    </p:spTree>
    <p:extLst>
      <p:ext uri="{BB962C8B-B14F-4D97-AF65-F5344CB8AC3E}">
        <p14:creationId xmlns:p14="http://schemas.microsoft.com/office/powerpoint/2010/main" val="624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219CBA-6BAE-85F3-D7F1-92BB0D81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5866504-E832-1AAF-5137-CD04C99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Hierarchy of Private Water Supplies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97FA8-720B-131B-D815-AB6958A03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7997" y="1786383"/>
            <a:ext cx="782596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Nigel’s L.A.  - Considerations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69544-3127-6288-2104-060EB4E6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70242" y="2721484"/>
            <a:ext cx="66419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Water Storage Tank – Size?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20 micron?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WSP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UV Alarm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Lamp Fail / Power Fail (?)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Audio/Visual/Solenoid Shut-off (?)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219CBA-6BAE-85F3-D7F1-92BB0D81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5866504-E832-1AAF-5137-CD04C99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Hierarchy of Private Water Supplies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97FA8-720B-131B-D815-AB6958A03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1909" y="2020742"/>
            <a:ext cx="782596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69544-3127-6288-2104-060EB4E6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93857" y="3136745"/>
            <a:ext cx="631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Is Nigel happy?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4F615-B298-F14D-C25A-8F61EC8A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09" y="5968953"/>
            <a:ext cx="599288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1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A black background with white letters">
            <a:extLst>
              <a:ext uri="{FF2B5EF4-FFF2-40B4-BE49-F238E27FC236}">
                <a16:creationId xmlns:a16="http://schemas.microsoft.com/office/drawing/2014/main" id="{0B219CBA-6BAE-85F3-D7F1-92BB0D818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426244"/>
            <a:ext cx="4057512" cy="957002"/>
          </a:xfrm>
          <a:prstGeom prst="rect">
            <a:avLst/>
          </a:prstGeom>
        </p:spPr>
      </p:pic>
      <p:sp>
        <p:nvSpPr>
          <p:cNvPr id="55" name="Title 54">
            <a:extLst>
              <a:ext uri="{FF2B5EF4-FFF2-40B4-BE49-F238E27FC236}">
                <a16:creationId xmlns:a16="http://schemas.microsoft.com/office/drawing/2014/main" id="{B5866504-E832-1AAF-5137-CD04C99E67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0729" y="686731"/>
            <a:ext cx="782596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Hierarchy of Private Water Supplies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4F615-B298-F14D-C25A-8F61EC8A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09" y="5968953"/>
            <a:ext cx="5992887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74BC4-D1D0-E1E9-CF60-29B50B301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7" y="1375576"/>
            <a:ext cx="2638797" cy="3690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9A3AC-EF8B-7227-3258-50BA34522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919" y="1752848"/>
            <a:ext cx="2673819" cy="3729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9B25F4-AA98-EE8B-EF2D-5BF458B9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464" y="1998867"/>
            <a:ext cx="2830580" cy="39700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99C9E3-A360-E0CB-79EF-91BF80C54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042" y="2577157"/>
            <a:ext cx="2825447" cy="39604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97EDF3-6880-BEF5-560A-CA6560BD1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3020" y="1415507"/>
            <a:ext cx="6494448" cy="4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203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Office Theme</vt:lpstr>
      <vt:lpstr>The Hierarchy of Private Water Supplies</vt:lpstr>
      <vt:lpstr>Introduction</vt:lpstr>
      <vt:lpstr>Client Coverage </vt:lpstr>
      <vt:lpstr>Let’s talk about Nigel</vt:lpstr>
      <vt:lpstr>The Source of Nigel’s problems</vt:lpstr>
      <vt:lpstr>Nigel’s Options</vt:lpstr>
      <vt:lpstr>Nigel’s L.A.  - Considerations</vt:lpstr>
      <vt:lpstr>Summary</vt:lpstr>
      <vt:lpstr>The Hierarchy of Private Water Supplies 1</vt:lpstr>
      <vt:lpstr>Summary </vt:lpstr>
      <vt:lpstr>The Hierarchy of Private Water Supplies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PWS Trainind Day - HighWater -Presentation Hierarchy of Private Water Supplies - 4th September 2024-Accessible Format</dc:title>
  <dc:creator>Sarah Forster</dc:creator>
  <cp:lastModifiedBy>Claire Henderson</cp:lastModifiedBy>
  <cp:revision>27</cp:revision>
  <dcterms:created xsi:type="dcterms:W3CDTF">2024-08-30T13:52:05Z</dcterms:created>
  <dcterms:modified xsi:type="dcterms:W3CDTF">2024-09-24T13:02:39Z</dcterms:modified>
</cp:coreProperties>
</file>